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10" r:id="rId2"/>
    <p:sldId id="376" r:id="rId3"/>
    <p:sldId id="377" r:id="rId4"/>
    <p:sldId id="379" r:id="rId5"/>
    <p:sldId id="378" r:id="rId6"/>
    <p:sldId id="380" r:id="rId7"/>
    <p:sldId id="381" r:id="rId8"/>
    <p:sldId id="385" r:id="rId9"/>
    <p:sldId id="395" r:id="rId10"/>
    <p:sldId id="397" r:id="rId11"/>
    <p:sldId id="398" r:id="rId12"/>
    <p:sldId id="396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384" r:id="rId34"/>
    <p:sldId id="387" r:id="rId35"/>
    <p:sldId id="389" r:id="rId36"/>
    <p:sldId id="388" r:id="rId37"/>
    <p:sldId id="390" r:id="rId38"/>
    <p:sldId id="391" r:id="rId39"/>
    <p:sldId id="392" r:id="rId40"/>
    <p:sldId id="393" r:id="rId41"/>
    <p:sldId id="394" r:id="rId42"/>
    <p:sldId id="382" r:id="rId43"/>
    <p:sldId id="383" r:id="rId4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0965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3865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765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665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565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5">
          <p15:clr>
            <a:srgbClr val="A4A3A4"/>
          </p15:clr>
        </p15:guide>
        <p15:guide id="2" pos="280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lu" initials="Jl" lastIdx="1" clrIdx="0">
    <p:extLst>
      <p:ext uri="{19B8F6BF-5375-455C-9EA6-DF929625EA0E}">
        <p15:presenceInfo xmlns:p15="http://schemas.microsoft.com/office/powerpoint/2012/main" userId="e64e8f8e8eee42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498DB"/>
    <a:srgbClr val="2F5EB0"/>
    <a:srgbClr val="009899"/>
    <a:srgbClr val="2DD3C2"/>
    <a:srgbClr val="FF6300"/>
    <a:srgbClr val="F87A00"/>
    <a:srgbClr val="153943"/>
    <a:srgbClr val="235F6F"/>
    <a:srgbClr val="FF6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1" autoAdjust="0"/>
    <p:restoredTop sz="94660"/>
  </p:normalViewPr>
  <p:slideViewPr>
    <p:cSldViewPr showGuides="1">
      <p:cViewPr varScale="1">
        <p:scale>
          <a:sx n="95" d="100"/>
          <a:sy n="95" d="100"/>
        </p:scale>
        <p:origin x="396" y="66"/>
      </p:cViewPr>
      <p:guideLst>
        <p:guide orient="horz" pos="1575"/>
        <p:guide pos="2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63379-9F64-4630-BF61-06A11BE86AD3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CEBB1-29F6-4DD0-A20A-49F07B6D6B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96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386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76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66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56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833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63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966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2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644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069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462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829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75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30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07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22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3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545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458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89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06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514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42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5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253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3756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887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34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666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05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881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887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031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509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84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60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12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440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250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29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5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631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94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005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26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2375" y="205980"/>
            <a:ext cx="27432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05980"/>
            <a:ext cx="8080375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09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38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67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3996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56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411788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9" y="1200151"/>
            <a:ext cx="5411787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0965" indent="0">
              <a:buNone/>
              <a:defRPr sz="1200" b="1"/>
            </a:lvl5pPr>
            <a:lvl6pPr marL="1713865" indent="0">
              <a:buNone/>
              <a:defRPr sz="1200" b="1"/>
            </a:lvl6pPr>
            <a:lvl7pPr marL="2056765" indent="0">
              <a:buNone/>
              <a:defRPr sz="1200" b="1"/>
            </a:lvl7pPr>
            <a:lvl8pPr marL="2399665" indent="0">
              <a:buNone/>
              <a:defRPr sz="1200" b="1"/>
            </a:lvl8pPr>
            <a:lvl9pPr marL="274256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0965" indent="0">
              <a:buNone/>
              <a:defRPr sz="1200" b="1"/>
            </a:lvl5pPr>
            <a:lvl6pPr marL="1713865" indent="0">
              <a:buNone/>
              <a:defRPr sz="1200" b="1"/>
            </a:lvl6pPr>
            <a:lvl7pPr marL="2056765" indent="0">
              <a:buNone/>
              <a:defRPr sz="1200" b="1"/>
            </a:lvl7pPr>
            <a:lvl8pPr marL="2399665" indent="0">
              <a:buNone/>
              <a:defRPr sz="1200" b="1"/>
            </a:lvl8pPr>
            <a:lvl9pPr marL="274256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0965" indent="0">
              <a:buNone/>
              <a:defRPr sz="675"/>
            </a:lvl5pPr>
            <a:lvl6pPr marL="1713865" indent="0">
              <a:buNone/>
              <a:defRPr sz="675"/>
            </a:lvl6pPr>
            <a:lvl7pPr marL="2056765" indent="0">
              <a:buNone/>
              <a:defRPr sz="675"/>
            </a:lvl7pPr>
            <a:lvl8pPr marL="2399665" indent="0">
              <a:buNone/>
              <a:defRPr sz="675"/>
            </a:lvl8pPr>
            <a:lvl9pPr marL="274256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0965" indent="0">
              <a:buNone/>
              <a:defRPr sz="1500"/>
            </a:lvl5pPr>
            <a:lvl6pPr marL="1713865" indent="0">
              <a:buNone/>
              <a:defRPr sz="1500"/>
            </a:lvl6pPr>
            <a:lvl7pPr marL="2056765" indent="0">
              <a:buNone/>
              <a:defRPr sz="1500"/>
            </a:lvl7pPr>
            <a:lvl8pPr marL="2399665" indent="0">
              <a:buNone/>
              <a:defRPr sz="1500"/>
            </a:lvl8pPr>
            <a:lvl9pPr marL="274256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0965" indent="0">
              <a:buNone/>
              <a:defRPr sz="675"/>
            </a:lvl5pPr>
            <a:lvl6pPr marL="1713865" indent="0">
              <a:buNone/>
              <a:defRPr sz="675"/>
            </a:lvl6pPr>
            <a:lvl7pPr marL="2056765" indent="0">
              <a:buNone/>
              <a:defRPr sz="675"/>
            </a:lvl7pPr>
            <a:lvl8pPr marL="2399665" indent="0">
              <a:buNone/>
              <a:defRPr sz="675"/>
            </a:lvl8pPr>
            <a:lvl9pPr marL="274256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A6F64-0D39-4B9C-A2F9-7A9DBA165471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6895" indent="-213995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515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415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315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15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15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15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download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ython.org/download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2.123:8000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hyperlink" Target="http://192.168.2.123:808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" y="-3426"/>
            <a:ext cx="9177372" cy="3709007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5" name="矩形 14"/>
          <p:cNvSpPr/>
          <p:nvPr/>
        </p:nvSpPr>
        <p:spPr>
          <a:xfrm>
            <a:off x="1" y="3705581"/>
            <a:ext cx="9177372" cy="114270"/>
          </a:xfrm>
          <a:prstGeom prst="rect">
            <a:avLst/>
          </a:prstGeom>
          <a:solidFill>
            <a:srgbClr val="1C2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7" name="等腰三角形 26"/>
          <p:cNvSpPr/>
          <p:nvPr/>
        </p:nvSpPr>
        <p:spPr>
          <a:xfrm rot="5400000">
            <a:off x="-264975" y="1727604"/>
            <a:ext cx="983822" cy="48850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8" name="矩形 27"/>
          <p:cNvSpPr/>
          <p:nvPr/>
        </p:nvSpPr>
        <p:spPr>
          <a:xfrm rot="2707801">
            <a:off x="628221" y="2054891"/>
            <a:ext cx="249267" cy="2492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9" name="矩形 28"/>
          <p:cNvSpPr/>
          <p:nvPr/>
        </p:nvSpPr>
        <p:spPr>
          <a:xfrm rot="2707801">
            <a:off x="603233" y="1848019"/>
            <a:ext cx="128611" cy="1286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50" name="TextBox 49"/>
          <p:cNvSpPr txBox="1"/>
          <p:nvPr/>
        </p:nvSpPr>
        <p:spPr>
          <a:xfrm>
            <a:off x="2000885" y="2002790"/>
            <a:ext cx="559752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备件库存管理系统介绍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3222203" y="2899609"/>
            <a:ext cx="2591612" cy="2797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>
              <a:solidFill>
                <a:srgbClr val="2F5EB0"/>
              </a:solidFill>
            </a:endParaRPr>
          </a:p>
        </p:txBody>
      </p:sp>
      <p:sp>
        <p:nvSpPr>
          <p:cNvPr id="54" name="TextBox 7"/>
          <p:cNvSpPr>
            <a:spLocks noChangeArrowheads="1"/>
          </p:cNvSpPr>
          <p:nvPr/>
        </p:nvSpPr>
        <p:spPr bwMode="auto">
          <a:xfrm>
            <a:off x="3569217" y="2961622"/>
            <a:ext cx="1953961" cy="15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01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奔跑吧，</a:t>
            </a:r>
            <a:r>
              <a:rPr lang="en-US" altLang="zh-CN" sz="101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2020</a:t>
            </a:r>
            <a:r>
              <a:rPr lang="zh-CN" altLang="en-US" sz="101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103967" y="2805348"/>
            <a:ext cx="468297" cy="468297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6" name="任意多边形 55"/>
            <p:cNvSpPr/>
            <p:nvPr/>
          </p:nvSpPr>
          <p:spPr>
            <a:xfrm>
              <a:off x="4333987" y="2362200"/>
              <a:ext cx="2905011" cy="2905012"/>
            </a:xfrm>
            <a:custGeom>
              <a:avLst/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>
                <a:solidFill>
                  <a:srgbClr val="2F5EB0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>
                <a:solidFill>
                  <a:srgbClr val="2F5EB0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4710169" y="2738382"/>
              <a:ext cx="2152650" cy="215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>
                <a:solidFill>
                  <a:srgbClr val="2F5EB0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170508" y="4083717"/>
            <a:ext cx="536647" cy="539727"/>
            <a:chOff x="1721162" y="4373847"/>
            <a:chExt cx="715716" cy="719823"/>
          </a:xfrm>
        </p:grpSpPr>
        <p:sp>
          <p:nvSpPr>
            <p:cNvPr id="60" name="Oval 28"/>
            <p:cNvSpPr/>
            <p:nvPr/>
          </p:nvSpPr>
          <p:spPr>
            <a:xfrm>
              <a:off x="1721162" y="4373847"/>
              <a:ext cx="715716" cy="719823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95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1" name="Freeform 7"/>
            <p:cNvSpPr/>
            <p:nvPr/>
          </p:nvSpPr>
          <p:spPr bwMode="auto">
            <a:xfrm>
              <a:off x="1900092" y="4721918"/>
              <a:ext cx="357856" cy="207410"/>
            </a:xfrm>
            <a:custGeom>
              <a:avLst/>
              <a:gdLst>
                <a:gd name="T0" fmla="*/ 103 w 103"/>
                <a:gd name="T1" fmla="*/ 33 h 60"/>
                <a:gd name="T2" fmla="*/ 94 w 103"/>
                <a:gd name="T3" fmla="*/ 10 h 60"/>
                <a:gd name="T4" fmla="*/ 68 w 103"/>
                <a:gd name="T5" fmla="*/ 0 h 60"/>
                <a:gd name="T6" fmla="*/ 68 w 103"/>
                <a:gd name="T7" fmla="*/ 0 h 60"/>
                <a:gd name="T8" fmla="*/ 67 w 103"/>
                <a:gd name="T9" fmla="*/ 0 h 60"/>
                <a:gd name="T10" fmla="*/ 59 w 103"/>
                <a:gd name="T11" fmla="*/ 38 h 60"/>
                <a:gd name="T12" fmla="*/ 55 w 103"/>
                <a:gd name="T13" fmla="*/ 12 h 60"/>
                <a:gd name="T14" fmla="*/ 58 w 103"/>
                <a:gd name="T15" fmla="*/ 6 h 60"/>
                <a:gd name="T16" fmla="*/ 53 w 103"/>
                <a:gd name="T17" fmla="*/ 2 h 60"/>
                <a:gd name="T18" fmla="*/ 52 w 103"/>
                <a:gd name="T19" fmla="*/ 2 h 60"/>
                <a:gd name="T20" fmla="*/ 52 w 103"/>
                <a:gd name="T21" fmla="*/ 2 h 60"/>
                <a:gd name="T22" fmla="*/ 50 w 103"/>
                <a:gd name="T23" fmla="*/ 2 h 60"/>
                <a:gd name="T24" fmla="*/ 46 w 103"/>
                <a:gd name="T25" fmla="*/ 6 h 60"/>
                <a:gd name="T26" fmla="*/ 49 w 103"/>
                <a:gd name="T27" fmla="*/ 12 h 60"/>
                <a:gd name="T28" fmla="*/ 44 w 103"/>
                <a:gd name="T29" fmla="*/ 38 h 60"/>
                <a:gd name="T30" fmla="*/ 36 w 103"/>
                <a:gd name="T31" fmla="*/ 0 h 60"/>
                <a:gd name="T32" fmla="*/ 36 w 103"/>
                <a:gd name="T33" fmla="*/ 0 h 60"/>
                <a:gd name="T34" fmla="*/ 35 w 103"/>
                <a:gd name="T35" fmla="*/ 0 h 60"/>
                <a:gd name="T36" fmla="*/ 9 w 103"/>
                <a:gd name="T37" fmla="*/ 10 h 60"/>
                <a:gd name="T38" fmla="*/ 1 w 103"/>
                <a:gd name="T39" fmla="*/ 33 h 60"/>
                <a:gd name="T40" fmla="*/ 0 w 103"/>
                <a:gd name="T41" fmla="*/ 57 h 60"/>
                <a:gd name="T42" fmla="*/ 19 w 103"/>
                <a:gd name="T43" fmla="*/ 59 h 60"/>
                <a:gd name="T44" fmla="*/ 19 w 103"/>
                <a:gd name="T45" fmla="*/ 38 h 60"/>
                <a:gd name="T46" fmla="*/ 21 w 103"/>
                <a:gd name="T47" fmla="*/ 30 h 60"/>
                <a:gd name="T48" fmla="*/ 21 w 103"/>
                <a:gd name="T49" fmla="*/ 59 h 60"/>
                <a:gd name="T50" fmla="*/ 52 w 103"/>
                <a:gd name="T51" fmla="*/ 60 h 60"/>
                <a:gd name="T52" fmla="*/ 82 w 103"/>
                <a:gd name="T53" fmla="*/ 59 h 60"/>
                <a:gd name="T54" fmla="*/ 82 w 103"/>
                <a:gd name="T55" fmla="*/ 30 h 60"/>
                <a:gd name="T56" fmla="*/ 84 w 103"/>
                <a:gd name="T57" fmla="*/ 38 h 60"/>
                <a:gd name="T58" fmla="*/ 84 w 103"/>
                <a:gd name="T59" fmla="*/ 59 h 60"/>
                <a:gd name="T60" fmla="*/ 103 w 103"/>
                <a:gd name="T61" fmla="*/ 57 h 60"/>
                <a:gd name="T62" fmla="*/ 103 w 103"/>
                <a:gd name="T63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60">
                  <a:moveTo>
                    <a:pt x="103" y="33"/>
                  </a:moveTo>
                  <a:cubicBezTo>
                    <a:pt x="101" y="17"/>
                    <a:pt x="97" y="12"/>
                    <a:pt x="94" y="10"/>
                  </a:cubicBezTo>
                  <a:cubicBezTo>
                    <a:pt x="87" y="6"/>
                    <a:pt x="73" y="2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7" y="0"/>
                  </a:cubicBezTo>
                  <a:cubicBezTo>
                    <a:pt x="67" y="5"/>
                    <a:pt x="59" y="38"/>
                    <a:pt x="59" y="38"/>
                  </a:cubicBezTo>
                  <a:cubicBezTo>
                    <a:pt x="59" y="38"/>
                    <a:pt x="55" y="12"/>
                    <a:pt x="55" y="12"/>
                  </a:cubicBezTo>
                  <a:cubicBezTo>
                    <a:pt x="55" y="12"/>
                    <a:pt x="58" y="6"/>
                    <a:pt x="58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37" y="5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0" y="2"/>
                    <a:pt x="16" y="6"/>
                    <a:pt x="9" y="10"/>
                  </a:cubicBezTo>
                  <a:cubicBezTo>
                    <a:pt x="7" y="12"/>
                    <a:pt x="2" y="17"/>
                    <a:pt x="1" y="33"/>
                  </a:cubicBezTo>
                  <a:cubicBezTo>
                    <a:pt x="1" y="34"/>
                    <a:pt x="1" y="47"/>
                    <a:pt x="0" y="57"/>
                  </a:cubicBezTo>
                  <a:cubicBezTo>
                    <a:pt x="7" y="58"/>
                    <a:pt x="12" y="59"/>
                    <a:pt x="19" y="59"/>
                  </a:cubicBezTo>
                  <a:cubicBezTo>
                    <a:pt x="19" y="52"/>
                    <a:pt x="19" y="41"/>
                    <a:pt x="19" y="38"/>
                  </a:cubicBezTo>
                  <a:cubicBezTo>
                    <a:pt x="19" y="35"/>
                    <a:pt x="20" y="32"/>
                    <a:pt x="21" y="3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30" y="60"/>
                    <a:pt x="42" y="60"/>
                    <a:pt x="52" y="60"/>
                  </a:cubicBezTo>
                  <a:cubicBezTo>
                    <a:pt x="62" y="60"/>
                    <a:pt x="73" y="60"/>
                    <a:pt x="82" y="59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3" y="32"/>
                    <a:pt x="84" y="35"/>
                    <a:pt x="84" y="38"/>
                  </a:cubicBezTo>
                  <a:cubicBezTo>
                    <a:pt x="84" y="41"/>
                    <a:pt x="84" y="52"/>
                    <a:pt x="84" y="59"/>
                  </a:cubicBezTo>
                  <a:cubicBezTo>
                    <a:pt x="91" y="58"/>
                    <a:pt x="97" y="58"/>
                    <a:pt x="103" y="57"/>
                  </a:cubicBezTo>
                  <a:cubicBezTo>
                    <a:pt x="103" y="47"/>
                    <a:pt x="103" y="34"/>
                    <a:pt x="103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0">
                <a:solidFill>
                  <a:prstClr val="black"/>
                </a:solidFill>
              </a:endParaRPr>
            </a:p>
          </p:txBody>
        </p:sp>
        <p:sp>
          <p:nvSpPr>
            <p:cNvPr id="62" name="Freeform 8"/>
            <p:cNvSpPr/>
            <p:nvPr/>
          </p:nvSpPr>
          <p:spPr bwMode="auto">
            <a:xfrm>
              <a:off x="1998517" y="4531827"/>
              <a:ext cx="162560" cy="190091"/>
            </a:xfrm>
            <a:custGeom>
              <a:avLst/>
              <a:gdLst>
                <a:gd name="T0" fmla="*/ 4 w 52"/>
                <a:gd name="T1" fmla="*/ 25 h 61"/>
                <a:gd name="T2" fmla="*/ 0 w 52"/>
                <a:gd name="T3" fmla="*/ 29 h 61"/>
                <a:gd name="T4" fmla="*/ 5 w 52"/>
                <a:gd name="T5" fmla="*/ 39 h 61"/>
                <a:gd name="T6" fmla="*/ 26 w 52"/>
                <a:gd name="T7" fmla="*/ 61 h 61"/>
                <a:gd name="T8" fmla="*/ 47 w 52"/>
                <a:gd name="T9" fmla="*/ 39 h 61"/>
                <a:gd name="T10" fmla="*/ 52 w 52"/>
                <a:gd name="T11" fmla="*/ 29 h 61"/>
                <a:gd name="T12" fmla="*/ 48 w 52"/>
                <a:gd name="T13" fmla="*/ 25 h 61"/>
                <a:gd name="T14" fmla="*/ 26 w 52"/>
                <a:gd name="T15" fmla="*/ 0 h 61"/>
                <a:gd name="T16" fmla="*/ 4 w 52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1">
                  <a:moveTo>
                    <a:pt x="4" y="25"/>
                  </a:moveTo>
                  <a:cubicBezTo>
                    <a:pt x="2" y="25"/>
                    <a:pt x="0" y="27"/>
                    <a:pt x="0" y="29"/>
                  </a:cubicBezTo>
                  <a:cubicBezTo>
                    <a:pt x="0" y="33"/>
                    <a:pt x="2" y="39"/>
                    <a:pt x="5" y="39"/>
                  </a:cubicBezTo>
                  <a:cubicBezTo>
                    <a:pt x="8" y="51"/>
                    <a:pt x="15" y="61"/>
                    <a:pt x="26" y="61"/>
                  </a:cubicBezTo>
                  <a:cubicBezTo>
                    <a:pt x="37" y="61"/>
                    <a:pt x="44" y="51"/>
                    <a:pt x="47" y="39"/>
                  </a:cubicBezTo>
                  <a:cubicBezTo>
                    <a:pt x="50" y="38"/>
                    <a:pt x="52" y="33"/>
                    <a:pt x="52" y="29"/>
                  </a:cubicBezTo>
                  <a:cubicBezTo>
                    <a:pt x="51" y="27"/>
                    <a:pt x="50" y="26"/>
                    <a:pt x="48" y="25"/>
                  </a:cubicBezTo>
                  <a:cubicBezTo>
                    <a:pt x="48" y="11"/>
                    <a:pt x="39" y="0"/>
                    <a:pt x="26" y="0"/>
                  </a:cubicBezTo>
                  <a:cubicBezTo>
                    <a:pt x="13" y="0"/>
                    <a:pt x="4" y="11"/>
                    <a:pt x="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0">
                <a:solidFill>
                  <a:prstClr val="black"/>
                </a:solidFill>
              </a:endParaRPr>
            </a:p>
          </p:txBody>
        </p:sp>
      </p:grpSp>
      <p:sp>
        <p:nvSpPr>
          <p:cNvPr id="63" name="矩形 3"/>
          <p:cNvSpPr>
            <a:spLocks noChangeArrowheads="1"/>
          </p:cNvSpPr>
          <p:nvPr/>
        </p:nvSpPr>
        <p:spPr bwMode="auto">
          <a:xfrm>
            <a:off x="1751849" y="4231634"/>
            <a:ext cx="1012739" cy="20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16" tIns="25709" rIns="51416" bIns="25709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汇报人：吕建宏</a:t>
            </a:r>
          </a:p>
        </p:txBody>
      </p:sp>
      <p:sp>
        <p:nvSpPr>
          <p:cNvPr id="64" name="矩形 63"/>
          <p:cNvSpPr/>
          <p:nvPr/>
        </p:nvSpPr>
        <p:spPr>
          <a:xfrm>
            <a:off x="1796179" y="4511352"/>
            <a:ext cx="449733" cy="30367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57197" y="4511352"/>
            <a:ext cx="911013" cy="303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708129" y="4083717"/>
            <a:ext cx="536647" cy="539727"/>
            <a:chOff x="6606007" y="4763519"/>
            <a:chExt cx="715716" cy="719823"/>
          </a:xfrm>
        </p:grpSpPr>
        <p:sp>
          <p:nvSpPr>
            <p:cNvPr id="67" name="Oval 28"/>
            <p:cNvSpPr/>
            <p:nvPr/>
          </p:nvSpPr>
          <p:spPr>
            <a:xfrm>
              <a:off x="6606007" y="4763519"/>
              <a:ext cx="715716" cy="719823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95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8" name="Freeform 120"/>
            <p:cNvSpPr>
              <a:spLocks noEditPoints="1"/>
            </p:cNvSpPr>
            <p:nvPr/>
          </p:nvSpPr>
          <p:spPr bwMode="auto">
            <a:xfrm>
              <a:off x="6766207" y="4924680"/>
              <a:ext cx="395317" cy="397501"/>
            </a:xfrm>
            <a:custGeom>
              <a:avLst/>
              <a:gdLst>
                <a:gd name="T0" fmla="*/ 20 w 200"/>
                <a:gd name="T1" fmla="*/ 200 h 200"/>
                <a:gd name="T2" fmla="*/ 0 w 200"/>
                <a:gd name="T3" fmla="*/ 88 h 200"/>
                <a:gd name="T4" fmla="*/ 12 w 200"/>
                <a:gd name="T5" fmla="*/ 168 h 200"/>
                <a:gd name="T6" fmla="*/ 164 w 200"/>
                <a:gd name="T7" fmla="*/ 188 h 200"/>
                <a:gd name="T8" fmla="*/ 187 w 200"/>
                <a:gd name="T9" fmla="*/ 88 h 200"/>
                <a:gd name="T10" fmla="*/ 200 w 200"/>
                <a:gd name="T11" fmla="*/ 180 h 200"/>
                <a:gd name="T12" fmla="*/ 155 w 200"/>
                <a:gd name="T13" fmla="*/ 137 h 200"/>
                <a:gd name="T14" fmla="*/ 154 w 200"/>
                <a:gd name="T15" fmla="*/ 155 h 200"/>
                <a:gd name="T16" fmla="*/ 131 w 200"/>
                <a:gd name="T17" fmla="*/ 165 h 200"/>
                <a:gd name="T18" fmla="*/ 110 w 200"/>
                <a:gd name="T19" fmla="*/ 157 h 200"/>
                <a:gd name="T20" fmla="*/ 122 w 200"/>
                <a:gd name="T21" fmla="*/ 145 h 200"/>
                <a:gd name="T22" fmla="*/ 131 w 200"/>
                <a:gd name="T23" fmla="*/ 155 h 200"/>
                <a:gd name="T24" fmla="*/ 139 w 200"/>
                <a:gd name="T25" fmla="*/ 145 h 200"/>
                <a:gd name="T26" fmla="*/ 131 w 200"/>
                <a:gd name="T27" fmla="*/ 136 h 200"/>
                <a:gd name="T28" fmla="*/ 126 w 200"/>
                <a:gd name="T29" fmla="*/ 125 h 200"/>
                <a:gd name="T30" fmla="*/ 134 w 200"/>
                <a:gd name="T31" fmla="*/ 123 h 200"/>
                <a:gd name="T32" fmla="*/ 134 w 200"/>
                <a:gd name="T33" fmla="*/ 113 h 200"/>
                <a:gd name="T34" fmla="*/ 125 w 200"/>
                <a:gd name="T35" fmla="*/ 113 h 200"/>
                <a:gd name="T36" fmla="*/ 106 w 200"/>
                <a:gd name="T37" fmla="*/ 117 h 200"/>
                <a:gd name="T38" fmla="*/ 130 w 200"/>
                <a:gd name="T39" fmla="*/ 100 h 200"/>
                <a:gd name="T40" fmla="*/ 153 w 200"/>
                <a:gd name="T41" fmla="*/ 116 h 200"/>
                <a:gd name="T42" fmla="*/ 144 w 200"/>
                <a:gd name="T43" fmla="*/ 130 h 200"/>
                <a:gd name="T44" fmla="*/ 155 w 200"/>
                <a:gd name="T45" fmla="*/ 137 h 200"/>
                <a:gd name="T46" fmla="*/ 43 w 200"/>
                <a:gd name="T47" fmla="*/ 164 h 200"/>
                <a:gd name="T48" fmla="*/ 66 w 200"/>
                <a:gd name="T49" fmla="*/ 134 h 200"/>
                <a:gd name="T50" fmla="*/ 78 w 200"/>
                <a:gd name="T51" fmla="*/ 119 h 200"/>
                <a:gd name="T52" fmla="*/ 70 w 200"/>
                <a:gd name="T53" fmla="*/ 112 h 200"/>
                <a:gd name="T54" fmla="*/ 62 w 200"/>
                <a:gd name="T55" fmla="*/ 120 h 200"/>
                <a:gd name="T56" fmla="*/ 48 w 200"/>
                <a:gd name="T57" fmla="*/ 109 h 200"/>
                <a:gd name="T58" fmla="*/ 70 w 200"/>
                <a:gd name="T59" fmla="*/ 100 h 200"/>
                <a:gd name="T60" fmla="*/ 92 w 200"/>
                <a:gd name="T61" fmla="*/ 109 h 200"/>
                <a:gd name="T62" fmla="*/ 92 w 200"/>
                <a:gd name="T63" fmla="*/ 130 h 200"/>
                <a:gd name="T64" fmla="*/ 72 w 200"/>
                <a:gd name="T65" fmla="*/ 146 h 200"/>
                <a:gd name="T66" fmla="*/ 95 w 200"/>
                <a:gd name="T67" fmla="*/ 150 h 200"/>
                <a:gd name="T68" fmla="*/ 0 w 200"/>
                <a:gd name="T69" fmla="*/ 36 h 200"/>
                <a:gd name="T70" fmla="*/ 28 w 200"/>
                <a:gd name="T71" fmla="*/ 16 h 200"/>
                <a:gd name="T72" fmla="*/ 44 w 200"/>
                <a:gd name="T73" fmla="*/ 72 h 200"/>
                <a:gd name="T74" fmla="*/ 60 w 200"/>
                <a:gd name="T75" fmla="*/ 16 h 200"/>
                <a:gd name="T76" fmla="*/ 140 w 200"/>
                <a:gd name="T77" fmla="*/ 56 h 200"/>
                <a:gd name="T78" fmla="*/ 172 w 200"/>
                <a:gd name="T79" fmla="*/ 56 h 200"/>
                <a:gd name="T80" fmla="*/ 180 w 200"/>
                <a:gd name="T81" fmla="*/ 16 h 200"/>
                <a:gd name="T82" fmla="*/ 200 w 200"/>
                <a:gd name="T83" fmla="*/ 80 h 200"/>
                <a:gd name="T84" fmla="*/ 0 w 200"/>
                <a:gd name="T85" fmla="*/ 36 h 200"/>
                <a:gd name="T86" fmla="*/ 144 w 200"/>
                <a:gd name="T87" fmla="*/ 52 h 200"/>
                <a:gd name="T88" fmla="*/ 156 w 200"/>
                <a:gd name="T89" fmla="*/ 0 h 200"/>
                <a:gd name="T90" fmla="*/ 168 w 200"/>
                <a:gd name="T91" fmla="*/ 52 h 200"/>
                <a:gd name="T92" fmla="*/ 44 w 200"/>
                <a:gd name="T93" fmla="*/ 64 h 200"/>
                <a:gd name="T94" fmla="*/ 32 w 200"/>
                <a:gd name="T95" fmla="*/ 12 h 200"/>
                <a:gd name="T96" fmla="*/ 56 w 200"/>
                <a:gd name="T97" fmla="*/ 12 h 200"/>
                <a:gd name="T98" fmla="*/ 44 w 200"/>
                <a:gd name="T99" fmla="*/ 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0" h="200">
                  <a:moveTo>
                    <a:pt x="180" y="200"/>
                  </a:moveTo>
                  <a:cubicBezTo>
                    <a:pt x="20" y="200"/>
                    <a:pt x="20" y="200"/>
                    <a:pt x="20" y="200"/>
                  </a:cubicBezTo>
                  <a:cubicBezTo>
                    <a:pt x="9" y="200"/>
                    <a:pt x="0" y="191"/>
                    <a:pt x="0" y="18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2" y="123"/>
                    <a:pt x="12" y="168"/>
                    <a:pt x="12" y="168"/>
                  </a:cubicBezTo>
                  <a:cubicBezTo>
                    <a:pt x="12" y="179"/>
                    <a:pt x="25" y="188"/>
                    <a:pt x="36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75" y="188"/>
                    <a:pt x="188" y="179"/>
                    <a:pt x="188" y="168"/>
                  </a:cubicBezTo>
                  <a:cubicBezTo>
                    <a:pt x="188" y="168"/>
                    <a:pt x="188" y="122"/>
                    <a:pt x="187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200" y="191"/>
                    <a:pt x="191" y="200"/>
                    <a:pt x="180" y="200"/>
                  </a:cubicBezTo>
                  <a:close/>
                  <a:moveTo>
                    <a:pt x="155" y="137"/>
                  </a:moveTo>
                  <a:cubicBezTo>
                    <a:pt x="156" y="139"/>
                    <a:pt x="157" y="141"/>
                    <a:pt x="157" y="144"/>
                  </a:cubicBezTo>
                  <a:cubicBezTo>
                    <a:pt x="157" y="148"/>
                    <a:pt x="156" y="152"/>
                    <a:pt x="154" y="155"/>
                  </a:cubicBezTo>
                  <a:cubicBezTo>
                    <a:pt x="152" y="158"/>
                    <a:pt x="149" y="161"/>
                    <a:pt x="145" y="163"/>
                  </a:cubicBezTo>
                  <a:cubicBezTo>
                    <a:pt x="142" y="165"/>
                    <a:pt x="137" y="165"/>
                    <a:pt x="131" y="165"/>
                  </a:cubicBezTo>
                  <a:cubicBezTo>
                    <a:pt x="126" y="165"/>
                    <a:pt x="121" y="165"/>
                    <a:pt x="118" y="163"/>
                  </a:cubicBezTo>
                  <a:cubicBezTo>
                    <a:pt x="114" y="162"/>
                    <a:pt x="112" y="160"/>
                    <a:pt x="110" y="157"/>
                  </a:cubicBezTo>
                  <a:cubicBezTo>
                    <a:pt x="107" y="155"/>
                    <a:pt x="106" y="152"/>
                    <a:pt x="105" y="148"/>
                  </a:cubicBezTo>
                  <a:cubicBezTo>
                    <a:pt x="122" y="145"/>
                    <a:pt x="122" y="145"/>
                    <a:pt x="122" y="145"/>
                  </a:cubicBezTo>
                  <a:cubicBezTo>
                    <a:pt x="123" y="149"/>
                    <a:pt x="124" y="151"/>
                    <a:pt x="125" y="153"/>
                  </a:cubicBezTo>
                  <a:cubicBezTo>
                    <a:pt x="127" y="154"/>
                    <a:pt x="129" y="155"/>
                    <a:pt x="131" y="155"/>
                  </a:cubicBezTo>
                  <a:cubicBezTo>
                    <a:pt x="133" y="155"/>
                    <a:pt x="135" y="154"/>
                    <a:pt x="137" y="152"/>
                  </a:cubicBezTo>
                  <a:cubicBezTo>
                    <a:pt x="138" y="150"/>
                    <a:pt x="139" y="148"/>
                    <a:pt x="139" y="145"/>
                  </a:cubicBezTo>
                  <a:cubicBezTo>
                    <a:pt x="139" y="142"/>
                    <a:pt x="138" y="140"/>
                    <a:pt x="137" y="139"/>
                  </a:cubicBezTo>
                  <a:cubicBezTo>
                    <a:pt x="135" y="137"/>
                    <a:pt x="133" y="136"/>
                    <a:pt x="131" y="136"/>
                  </a:cubicBezTo>
                  <a:cubicBezTo>
                    <a:pt x="129" y="136"/>
                    <a:pt x="127" y="136"/>
                    <a:pt x="125" y="137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127" y="125"/>
                    <a:pt x="128" y="125"/>
                    <a:pt x="128" y="125"/>
                  </a:cubicBezTo>
                  <a:cubicBezTo>
                    <a:pt x="130" y="125"/>
                    <a:pt x="132" y="124"/>
                    <a:pt x="134" y="123"/>
                  </a:cubicBezTo>
                  <a:cubicBezTo>
                    <a:pt x="135" y="121"/>
                    <a:pt x="136" y="119"/>
                    <a:pt x="136" y="117"/>
                  </a:cubicBezTo>
                  <a:cubicBezTo>
                    <a:pt x="136" y="116"/>
                    <a:pt x="136" y="114"/>
                    <a:pt x="134" y="113"/>
                  </a:cubicBezTo>
                  <a:cubicBezTo>
                    <a:pt x="133" y="112"/>
                    <a:pt x="132" y="111"/>
                    <a:pt x="130" y="111"/>
                  </a:cubicBezTo>
                  <a:cubicBezTo>
                    <a:pt x="128" y="111"/>
                    <a:pt x="126" y="112"/>
                    <a:pt x="125" y="113"/>
                  </a:cubicBezTo>
                  <a:cubicBezTo>
                    <a:pt x="123" y="114"/>
                    <a:pt x="123" y="116"/>
                    <a:pt x="122" y="120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7" y="111"/>
                    <a:pt x="110" y="107"/>
                    <a:pt x="113" y="104"/>
                  </a:cubicBezTo>
                  <a:cubicBezTo>
                    <a:pt x="117" y="102"/>
                    <a:pt x="123" y="100"/>
                    <a:pt x="130" y="100"/>
                  </a:cubicBezTo>
                  <a:cubicBezTo>
                    <a:pt x="138" y="100"/>
                    <a:pt x="144" y="102"/>
                    <a:pt x="148" y="105"/>
                  </a:cubicBezTo>
                  <a:cubicBezTo>
                    <a:pt x="152" y="108"/>
                    <a:pt x="153" y="112"/>
                    <a:pt x="153" y="116"/>
                  </a:cubicBezTo>
                  <a:cubicBezTo>
                    <a:pt x="153" y="119"/>
                    <a:pt x="153" y="122"/>
                    <a:pt x="151" y="124"/>
                  </a:cubicBezTo>
                  <a:cubicBezTo>
                    <a:pt x="150" y="126"/>
                    <a:pt x="147" y="128"/>
                    <a:pt x="144" y="130"/>
                  </a:cubicBezTo>
                  <a:cubicBezTo>
                    <a:pt x="147" y="130"/>
                    <a:pt x="149" y="131"/>
                    <a:pt x="150" y="132"/>
                  </a:cubicBezTo>
                  <a:cubicBezTo>
                    <a:pt x="152" y="133"/>
                    <a:pt x="154" y="135"/>
                    <a:pt x="155" y="137"/>
                  </a:cubicBezTo>
                  <a:close/>
                  <a:moveTo>
                    <a:pt x="95" y="164"/>
                  </a:moveTo>
                  <a:cubicBezTo>
                    <a:pt x="43" y="164"/>
                    <a:pt x="43" y="164"/>
                    <a:pt x="43" y="164"/>
                  </a:cubicBezTo>
                  <a:cubicBezTo>
                    <a:pt x="44" y="159"/>
                    <a:pt x="45" y="154"/>
                    <a:pt x="48" y="150"/>
                  </a:cubicBezTo>
                  <a:cubicBezTo>
                    <a:pt x="51" y="145"/>
                    <a:pt x="57" y="140"/>
                    <a:pt x="66" y="134"/>
                  </a:cubicBezTo>
                  <a:cubicBezTo>
                    <a:pt x="71" y="130"/>
                    <a:pt x="74" y="127"/>
                    <a:pt x="75" y="125"/>
                  </a:cubicBezTo>
                  <a:cubicBezTo>
                    <a:pt x="77" y="123"/>
                    <a:pt x="78" y="121"/>
                    <a:pt x="78" y="119"/>
                  </a:cubicBezTo>
                  <a:cubicBezTo>
                    <a:pt x="78" y="117"/>
                    <a:pt x="77" y="116"/>
                    <a:pt x="75" y="114"/>
                  </a:cubicBezTo>
                  <a:cubicBezTo>
                    <a:pt x="74" y="113"/>
                    <a:pt x="72" y="112"/>
                    <a:pt x="70" y="112"/>
                  </a:cubicBezTo>
                  <a:cubicBezTo>
                    <a:pt x="68" y="112"/>
                    <a:pt x="66" y="113"/>
                    <a:pt x="65" y="114"/>
                  </a:cubicBezTo>
                  <a:cubicBezTo>
                    <a:pt x="63" y="116"/>
                    <a:pt x="62" y="117"/>
                    <a:pt x="62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5" y="115"/>
                    <a:pt x="46" y="112"/>
                    <a:pt x="48" y="109"/>
                  </a:cubicBezTo>
                  <a:cubicBezTo>
                    <a:pt x="50" y="106"/>
                    <a:pt x="52" y="104"/>
                    <a:pt x="56" y="102"/>
                  </a:cubicBezTo>
                  <a:cubicBezTo>
                    <a:pt x="59" y="101"/>
                    <a:pt x="64" y="100"/>
                    <a:pt x="70" y="100"/>
                  </a:cubicBezTo>
                  <a:cubicBezTo>
                    <a:pt x="76" y="100"/>
                    <a:pt x="81" y="101"/>
                    <a:pt x="84" y="102"/>
                  </a:cubicBezTo>
                  <a:cubicBezTo>
                    <a:pt x="87" y="104"/>
                    <a:pt x="90" y="106"/>
                    <a:pt x="92" y="109"/>
                  </a:cubicBezTo>
                  <a:cubicBezTo>
                    <a:pt x="94" y="112"/>
                    <a:pt x="95" y="115"/>
                    <a:pt x="95" y="119"/>
                  </a:cubicBezTo>
                  <a:cubicBezTo>
                    <a:pt x="95" y="122"/>
                    <a:pt x="94" y="126"/>
                    <a:pt x="92" y="130"/>
                  </a:cubicBezTo>
                  <a:cubicBezTo>
                    <a:pt x="89" y="133"/>
                    <a:pt x="85" y="137"/>
                    <a:pt x="79" y="141"/>
                  </a:cubicBezTo>
                  <a:cubicBezTo>
                    <a:pt x="76" y="144"/>
                    <a:pt x="73" y="145"/>
                    <a:pt x="72" y="146"/>
                  </a:cubicBezTo>
                  <a:cubicBezTo>
                    <a:pt x="71" y="147"/>
                    <a:pt x="70" y="148"/>
                    <a:pt x="68" y="150"/>
                  </a:cubicBezTo>
                  <a:cubicBezTo>
                    <a:pt x="95" y="150"/>
                    <a:pt x="95" y="150"/>
                    <a:pt x="95" y="150"/>
                  </a:cubicBezTo>
                  <a:lnTo>
                    <a:pt x="95" y="164"/>
                  </a:lnTo>
                  <a:close/>
                  <a:moveTo>
                    <a:pt x="0" y="36"/>
                  </a:moveTo>
                  <a:cubicBezTo>
                    <a:pt x="0" y="25"/>
                    <a:pt x="9" y="16"/>
                    <a:pt x="20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65"/>
                    <a:pt x="35" y="72"/>
                    <a:pt x="44" y="72"/>
                  </a:cubicBezTo>
                  <a:cubicBezTo>
                    <a:pt x="53" y="72"/>
                    <a:pt x="60" y="65"/>
                    <a:pt x="60" y="5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40" y="65"/>
                    <a:pt x="147" y="72"/>
                    <a:pt x="156" y="72"/>
                  </a:cubicBezTo>
                  <a:cubicBezTo>
                    <a:pt x="165" y="72"/>
                    <a:pt x="172" y="65"/>
                    <a:pt x="172" y="5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91" y="16"/>
                    <a:pt x="200" y="25"/>
                    <a:pt x="200" y="36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114" y="80"/>
                    <a:pt x="96" y="80"/>
                    <a:pt x="0" y="80"/>
                  </a:cubicBezTo>
                  <a:lnTo>
                    <a:pt x="0" y="36"/>
                  </a:lnTo>
                  <a:close/>
                  <a:moveTo>
                    <a:pt x="156" y="64"/>
                  </a:moveTo>
                  <a:cubicBezTo>
                    <a:pt x="149" y="64"/>
                    <a:pt x="144" y="59"/>
                    <a:pt x="144" y="5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6"/>
                    <a:pt x="149" y="0"/>
                    <a:pt x="156" y="0"/>
                  </a:cubicBezTo>
                  <a:cubicBezTo>
                    <a:pt x="162" y="0"/>
                    <a:pt x="168" y="6"/>
                    <a:pt x="168" y="12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8" y="59"/>
                    <a:pt x="162" y="64"/>
                    <a:pt x="156" y="64"/>
                  </a:cubicBezTo>
                  <a:close/>
                  <a:moveTo>
                    <a:pt x="44" y="64"/>
                  </a:moveTo>
                  <a:cubicBezTo>
                    <a:pt x="37" y="64"/>
                    <a:pt x="32" y="59"/>
                    <a:pt x="32" y="5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6"/>
                    <a:pt x="37" y="0"/>
                    <a:pt x="44" y="0"/>
                  </a:cubicBezTo>
                  <a:cubicBezTo>
                    <a:pt x="50" y="0"/>
                    <a:pt x="56" y="6"/>
                    <a:pt x="56" y="1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9"/>
                    <a:pt x="50" y="64"/>
                    <a:pt x="4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0"/>
            </a:p>
          </p:txBody>
        </p:sp>
      </p:grpSp>
      <p:sp>
        <p:nvSpPr>
          <p:cNvPr id="69" name="矩形 3"/>
          <p:cNvSpPr>
            <a:spLocks noChangeArrowheads="1"/>
          </p:cNvSpPr>
          <p:nvPr/>
        </p:nvSpPr>
        <p:spPr bwMode="auto">
          <a:xfrm>
            <a:off x="4289470" y="4231634"/>
            <a:ext cx="1157010" cy="20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16" tIns="25709" rIns="51416" bIns="25709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日期：</a:t>
            </a:r>
            <a:r>
              <a:rPr lang="en-US" altLang="zh-CN" sz="101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2020.08.19</a:t>
            </a:r>
            <a:endParaRPr lang="en-US" sz="101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333800" y="4511352"/>
            <a:ext cx="449733" cy="30367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794818" y="4511352"/>
            <a:ext cx="911013" cy="303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6033055" y="4083621"/>
            <a:ext cx="536647" cy="539727"/>
            <a:chOff x="8262191" y="4797280"/>
            <a:chExt cx="715716" cy="719823"/>
          </a:xfrm>
        </p:grpSpPr>
        <p:sp>
          <p:nvSpPr>
            <p:cNvPr id="73" name="Oval 28"/>
            <p:cNvSpPr/>
            <p:nvPr/>
          </p:nvSpPr>
          <p:spPr>
            <a:xfrm>
              <a:off x="8262191" y="4797280"/>
              <a:ext cx="715716" cy="719823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95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4" name="Freeform 145"/>
            <p:cNvSpPr>
              <a:spLocks noEditPoints="1"/>
            </p:cNvSpPr>
            <p:nvPr/>
          </p:nvSpPr>
          <p:spPr bwMode="auto">
            <a:xfrm>
              <a:off x="8509295" y="4988605"/>
              <a:ext cx="265683" cy="400701"/>
            </a:xfrm>
            <a:custGeom>
              <a:avLst/>
              <a:gdLst>
                <a:gd name="T0" fmla="*/ 92 w 122"/>
                <a:gd name="T1" fmla="*/ 98 h 184"/>
                <a:gd name="T2" fmla="*/ 80 w 122"/>
                <a:gd name="T3" fmla="*/ 55 h 184"/>
                <a:gd name="T4" fmla="*/ 111 w 122"/>
                <a:gd name="T5" fmla="*/ 73 h 184"/>
                <a:gd name="T6" fmla="*/ 122 w 122"/>
                <a:gd name="T7" fmla="*/ 117 h 184"/>
                <a:gd name="T8" fmla="*/ 92 w 122"/>
                <a:gd name="T9" fmla="*/ 98 h 184"/>
                <a:gd name="T10" fmla="*/ 31 w 122"/>
                <a:gd name="T11" fmla="*/ 36 h 184"/>
                <a:gd name="T12" fmla="*/ 18 w 122"/>
                <a:gd name="T13" fmla="*/ 0 h 184"/>
                <a:gd name="T14" fmla="*/ 80 w 122"/>
                <a:gd name="T15" fmla="*/ 0 h 184"/>
                <a:gd name="T16" fmla="*/ 67 w 122"/>
                <a:gd name="T17" fmla="*/ 36 h 184"/>
                <a:gd name="T18" fmla="*/ 31 w 122"/>
                <a:gd name="T19" fmla="*/ 36 h 184"/>
                <a:gd name="T20" fmla="*/ 67 w 122"/>
                <a:gd name="T21" fmla="*/ 43 h 184"/>
                <a:gd name="T22" fmla="*/ 89 w 122"/>
                <a:gd name="T23" fmla="*/ 112 h 184"/>
                <a:gd name="T24" fmla="*/ 90 w 122"/>
                <a:gd name="T25" fmla="*/ 112 h 184"/>
                <a:gd name="T26" fmla="*/ 89 w 122"/>
                <a:gd name="T27" fmla="*/ 113 h 184"/>
                <a:gd name="T28" fmla="*/ 98 w 122"/>
                <a:gd name="T29" fmla="*/ 141 h 184"/>
                <a:gd name="T30" fmla="*/ 49 w 122"/>
                <a:gd name="T31" fmla="*/ 184 h 184"/>
                <a:gd name="T32" fmla="*/ 0 w 122"/>
                <a:gd name="T33" fmla="*/ 141 h 184"/>
                <a:gd name="T34" fmla="*/ 31 w 122"/>
                <a:gd name="T35" fmla="*/ 43 h 184"/>
                <a:gd name="T36" fmla="*/ 67 w 122"/>
                <a:gd name="T37" fmla="*/ 43 h 184"/>
                <a:gd name="T38" fmla="*/ 55 w 122"/>
                <a:gd name="T39" fmla="*/ 55 h 184"/>
                <a:gd name="T40" fmla="*/ 43 w 122"/>
                <a:gd name="T41" fmla="*/ 55 h 184"/>
                <a:gd name="T42" fmla="*/ 35 w 122"/>
                <a:gd name="T43" fmla="*/ 81 h 184"/>
                <a:gd name="T44" fmla="*/ 56 w 122"/>
                <a:gd name="T45" fmla="*/ 60 h 184"/>
                <a:gd name="T46" fmla="*/ 55 w 122"/>
                <a:gd name="T47" fmla="*/ 55 h 184"/>
                <a:gd name="T48" fmla="*/ 49 w 122"/>
                <a:gd name="T49" fmla="*/ 166 h 184"/>
                <a:gd name="T50" fmla="*/ 80 w 122"/>
                <a:gd name="T51" fmla="*/ 135 h 184"/>
                <a:gd name="T52" fmla="*/ 77 w 122"/>
                <a:gd name="T53" fmla="*/ 125 h 184"/>
                <a:gd name="T54" fmla="*/ 43 w 122"/>
                <a:gd name="T55" fmla="*/ 160 h 184"/>
                <a:gd name="T56" fmla="*/ 49 w 122"/>
                <a:gd name="T57" fmla="*/ 166 h 184"/>
                <a:gd name="T58" fmla="*/ 33 w 122"/>
                <a:gd name="T59" fmla="*/ 149 h 184"/>
                <a:gd name="T60" fmla="*/ 72 w 122"/>
                <a:gd name="T61" fmla="*/ 110 h 184"/>
                <a:gd name="T62" fmla="*/ 68 w 122"/>
                <a:gd name="T63" fmla="*/ 98 h 184"/>
                <a:gd name="T64" fmla="*/ 25 w 122"/>
                <a:gd name="T65" fmla="*/ 141 h 184"/>
                <a:gd name="T66" fmla="*/ 33 w 122"/>
                <a:gd name="T67" fmla="*/ 149 h 184"/>
                <a:gd name="T68" fmla="*/ 21 w 122"/>
                <a:gd name="T69" fmla="*/ 128 h 184"/>
                <a:gd name="T70" fmla="*/ 64 w 122"/>
                <a:gd name="T71" fmla="*/ 84 h 184"/>
                <a:gd name="T72" fmla="*/ 61 w 122"/>
                <a:gd name="T73" fmla="*/ 73 h 184"/>
                <a:gd name="T74" fmla="*/ 27 w 122"/>
                <a:gd name="T75" fmla="*/ 106 h 184"/>
                <a:gd name="T76" fmla="*/ 21 w 122"/>
                <a:gd name="T7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0"/>
            </a:p>
          </p:txBody>
        </p:sp>
      </p:grpSp>
      <p:sp>
        <p:nvSpPr>
          <p:cNvPr id="75" name="矩形 3"/>
          <p:cNvSpPr>
            <a:spLocks noChangeArrowheads="1"/>
          </p:cNvSpPr>
          <p:nvPr/>
        </p:nvSpPr>
        <p:spPr bwMode="auto">
          <a:xfrm>
            <a:off x="6569702" y="4231634"/>
            <a:ext cx="1142582" cy="20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16" tIns="25709" rIns="51416" bIns="25709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1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职位：技术工程师</a:t>
            </a:r>
          </a:p>
        </p:txBody>
      </p:sp>
      <p:sp>
        <p:nvSpPr>
          <p:cNvPr id="76" name="矩形 75"/>
          <p:cNvSpPr/>
          <p:nvPr/>
        </p:nvSpPr>
        <p:spPr>
          <a:xfrm>
            <a:off x="6614032" y="4511352"/>
            <a:ext cx="449733" cy="30367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075050" y="4511352"/>
            <a:ext cx="911013" cy="303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133169" y="5272017"/>
            <a:ext cx="574196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0" dirty="0"/>
              <a:t>延时符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038475" y="1440815"/>
            <a:ext cx="2709545" cy="561975"/>
            <a:chOff x="4120" y="3311"/>
            <a:chExt cx="5217" cy="1106"/>
          </a:xfrm>
        </p:grpSpPr>
        <p:pic>
          <p:nvPicPr>
            <p:cNvPr id="2" name="图片 1" descr="至双-08-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3" y="3359"/>
              <a:ext cx="5014" cy="1059"/>
            </a:xfrm>
            <a:prstGeom prst="rect">
              <a:avLst/>
            </a:prstGeom>
          </p:spPr>
        </p:pic>
        <p:pic>
          <p:nvPicPr>
            <p:cNvPr id="5" name="图片 4" descr="至双-07-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0" y="3311"/>
              <a:ext cx="1297" cy="11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09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2215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备件信息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1F6071-2DAA-4A12-A411-D461C40D4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5" y="1832566"/>
            <a:ext cx="7161797" cy="26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819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2215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备件明细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9240CD-2505-43DB-AF8C-7CE84D76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33" y="1842639"/>
            <a:ext cx="7461504" cy="26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83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541265" y="2464105"/>
            <a:ext cx="648072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>
                <a:latin typeface="+mn-ea"/>
              </a:rPr>
              <a:t>采购申请 、采购下单 、采购入库 、采购退货、采购退货出库</a:t>
            </a:r>
            <a:r>
              <a:rPr lang="en-US" altLang="zh-CN" sz="1800" dirty="0">
                <a:latin typeface="Salesforce Sans"/>
              </a:rPr>
              <a:t>        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1552890" y="1776306"/>
            <a:ext cx="424324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>
                <a:latin typeface="+mn-ea"/>
              </a:rPr>
              <a:t>采购管理 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514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12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2215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采购申请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482AFC-2680-4202-831E-6C7E6631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04" y="1802447"/>
            <a:ext cx="7199791" cy="29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387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13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2215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采购下单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6B0E8F-49E2-45C9-9796-57DDB1CB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96" y="1778302"/>
            <a:ext cx="7291691" cy="30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0792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2215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采购入库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228D8D-9093-4AAD-87F1-0DF5DA0D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83873"/>
            <a:ext cx="7271766" cy="30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313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541265" y="2464105"/>
            <a:ext cx="648072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>
                <a:latin typeface="+mn-ea"/>
              </a:rPr>
              <a:t>回收下单 、回收入库 、维修返回入库</a:t>
            </a:r>
            <a:r>
              <a:rPr lang="en-US" altLang="zh-CN" sz="1800" dirty="0">
                <a:latin typeface="Salesforce Sans"/>
              </a:rPr>
              <a:t>        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1552890" y="1776306"/>
            <a:ext cx="424324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其他入库 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579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2215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回收下单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2017C4-7A3D-434E-AB73-30028242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95" y="1932464"/>
            <a:ext cx="8112062" cy="263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6639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2215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回收入库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E205249-0DA8-4CA0-9EE5-9CDC680B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63732"/>
            <a:ext cx="7805875" cy="307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4772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230164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维修返回入库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7A91CD-570B-4D9C-934B-B98EB07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64224"/>
            <a:ext cx="7548695" cy="30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906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01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04E1E3-565A-4232-90A4-9FB59A67C9D1}"/>
              </a:ext>
            </a:extLst>
          </p:cNvPr>
          <p:cNvSpPr/>
          <p:nvPr/>
        </p:nvSpPr>
        <p:spPr>
          <a:xfrm>
            <a:off x="849771" y="602937"/>
            <a:ext cx="663070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目  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675B71-5B1A-484C-88D3-61603EC3E7A9}"/>
              </a:ext>
            </a:extLst>
          </p:cNvPr>
          <p:cNvSpPr/>
          <p:nvPr/>
        </p:nvSpPr>
        <p:spPr>
          <a:xfrm>
            <a:off x="899592" y="1491630"/>
            <a:ext cx="4824536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，软件定义和分类</a:t>
            </a:r>
            <a:endParaRPr lang="en-US" altLang="zh-CN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，软件开发方法</a:t>
            </a:r>
            <a:endParaRPr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，备件库存管理系统</a:t>
            </a:r>
            <a:endParaRPr lang="en-US" altLang="zh-CN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zh-CN" alt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541265" y="2464105"/>
            <a:ext cx="648072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>
                <a:latin typeface="+mn-ea"/>
              </a:rPr>
              <a:t>租用下单 、租用入库 、维修领用下单、维修领用出库</a:t>
            </a:r>
            <a:r>
              <a:rPr lang="en-US" altLang="zh-CN" sz="1800" dirty="0">
                <a:latin typeface="Salesforce Sans"/>
              </a:rPr>
              <a:t>        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1552890" y="1776306"/>
            <a:ext cx="424324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其他出库 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07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2215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租用下单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022EB-A513-4D11-9872-D6BD56F2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0" y="1905548"/>
            <a:ext cx="8494567" cy="26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046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2215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租用出库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22563A-3327-4DD8-8996-7D016D2B1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66" y="1930867"/>
            <a:ext cx="8328130" cy="286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666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8695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维修领用下单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0255F7-A774-4772-A2EB-54835DB5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1" y="1778302"/>
            <a:ext cx="7337321" cy="30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138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23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20856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维修领用出库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2A3670-552B-4BA2-9CD0-AB2B00C0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95" y="1861941"/>
            <a:ext cx="7918494" cy="2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6697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24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541265" y="2464105"/>
            <a:ext cx="648072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>
                <a:latin typeface="+mn-ea"/>
              </a:rPr>
              <a:t>出入库信息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1552890" y="1776306"/>
            <a:ext cx="424324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报表管理 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707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8695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出入库信息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9ADD1D-8269-4D76-8257-5E4502EB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95" y="1831587"/>
            <a:ext cx="7944592" cy="29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492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541265" y="2464105"/>
            <a:ext cx="5406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>
                <a:latin typeface="+mn-ea"/>
              </a:rPr>
              <a:t>客户类型、库位、采购类型、</a:t>
            </a:r>
            <a:r>
              <a:rPr lang="en-US" altLang="zh-CN" sz="1800" dirty="0">
                <a:latin typeface="+mn-ea"/>
              </a:rPr>
              <a:t>FRU</a:t>
            </a:r>
            <a:r>
              <a:rPr lang="zh-CN" altLang="en-US" sz="1800" dirty="0">
                <a:latin typeface="+mn-ea"/>
              </a:rPr>
              <a:t>信息、整机类型、</a:t>
            </a:r>
            <a:endParaRPr lang="en-US" altLang="zh-CN" sz="1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r>
              <a:rPr lang="zh-CN" altLang="en-US" sz="1800" dirty="0">
                <a:latin typeface="+mn-ea"/>
              </a:rPr>
              <a:t>备件类别、备件品牌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1552890" y="1776306"/>
            <a:ext cx="424324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参数设置 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51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27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541265" y="2464105"/>
            <a:ext cx="54069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组、用户、权限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1552890" y="1776306"/>
            <a:ext cx="424324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认证和授权 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38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28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730412" y="1408970"/>
            <a:ext cx="222984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latin typeface="+mn-ea"/>
              </a:rPr>
              <a:t>组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855184-4F66-4E2D-A2D6-84F2FA25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" y="1863859"/>
            <a:ext cx="2880320" cy="30291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848469-EA7F-4D22-8B63-628AC01EB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040" y="1863859"/>
            <a:ext cx="5974360" cy="21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0686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904778" y="675163"/>
            <a:ext cx="33344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什么是软件？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73747A-C849-4743-8E81-7BEB88E8E6A6}"/>
              </a:ext>
            </a:extLst>
          </p:cNvPr>
          <p:cNvSpPr/>
          <p:nvPr/>
        </p:nvSpPr>
        <p:spPr>
          <a:xfrm>
            <a:off x="1364090" y="1697495"/>
            <a:ext cx="644826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软件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是一系列按照特定顺序组织的</a:t>
            </a:r>
            <a:r>
              <a:rPr lang="zh-CN" altLang="en-US" sz="1800" b="0" i="0" u="none" strike="noStrike" dirty="0">
                <a:effectLst/>
                <a:latin typeface="arial" panose="020B0604020202020204" pitchFamily="34" charset="0"/>
              </a:rPr>
              <a:t>计算机数据和指令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的集合，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包括电脑程序、数据和文档。</a:t>
            </a: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9A1BC4-8AE1-406A-86D6-94D54E78D1B6}"/>
              </a:ext>
            </a:extLst>
          </p:cNvPr>
          <p:cNvSpPr/>
          <p:nvPr/>
        </p:nvSpPr>
        <p:spPr>
          <a:xfrm>
            <a:off x="1364091" y="2484234"/>
            <a:ext cx="648072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程序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：程序语言：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c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java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JavaScript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php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等</a:t>
            </a: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E2945AA-40D4-4A6B-893E-AD2AD71DE15E}"/>
              </a:ext>
            </a:extLst>
          </p:cNvPr>
          <p:cNvSpPr/>
          <p:nvPr/>
        </p:nvSpPr>
        <p:spPr>
          <a:xfrm>
            <a:off x="1364184" y="2993974"/>
            <a:ext cx="666429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数据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：程序处理信息的数据结构，包括内存数据和数据库数据等</a:t>
            </a: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1CF254-CED6-4871-9D7E-A71FF3C8BC57}"/>
              </a:ext>
            </a:extLst>
          </p:cNvPr>
          <p:cNvSpPr/>
          <p:nvPr/>
        </p:nvSpPr>
        <p:spPr>
          <a:xfrm>
            <a:off x="1331638" y="3518333"/>
            <a:ext cx="648072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文档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：软件需求分析、设计、测试和使用说明文档</a:t>
            </a:r>
            <a:endParaRPr lang="en-US" altLang="zh-CN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8C691C-1C02-4E38-8C24-551A44633EA9}"/>
              </a:ext>
            </a:extLst>
          </p:cNvPr>
          <p:cNvSpPr/>
          <p:nvPr/>
        </p:nvSpPr>
        <p:spPr>
          <a:xfrm>
            <a:off x="1379210" y="3981542"/>
            <a:ext cx="648072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软件定义网络（</a:t>
            </a:r>
            <a:r>
              <a:rPr lang="en-US" altLang="zh-CN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software defined networking </a:t>
            </a:r>
            <a:r>
              <a:rPr lang="zh-CN" altLang="en-US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en-US" altLang="zh-CN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SDN</a:t>
            </a:r>
            <a:r>
              <a:rPr lang="zh-CN" altLang="en-US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）、软件定义数据中心（</a:t>
            </a:r>
            <a:r>
              <a:rPr lang="en-US" altLang="zh-CN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software-defined data center</a:t>
            </a:r>
            <a:r>
              <a:rPr lang="zh-CN" altLang="en-US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en-US" altLang="zh-CN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SDDC</a:t>
            </a:r>
            <a:r>
              <a:rPr lang="zh-CN" altLang="en-US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）、软件定义存储（</a:t>
            </a:r>
            <a:r>
              <a:rPr lang="en-US" altLang="zh-CN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software defined storage</a:t>
            </a:r>
            <a:r>
              <a:rPr lang="zh-CN" altLang="en-US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，</a:t>
            </a:r>
            <a:r>
              <a:rPr lang="en-US" altLang="zh-CN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SDS</a:t>
            </a:r>
            <a:r>
              <a:rPr lang="zh-CN" altLang="en-US" sz="1200" b="1" i="0" u="none" strike="noStrike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）软件定义路由器。</a:t>
            </a:r>
            <a:endParaRPr lang="en-US" altLang="zh-CN" sz="12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18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5" grpId="0"/>
      <p:bldP spid="27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8695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用户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876C9B-3282-4DD9-9E2E-C86476F62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8" y="1817657"/>
            <a:ext cx="7447848" cy="30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783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30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8695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用户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7BD688-E3F8-4E51-983B-5ACB4AC9D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7" y="1759380"/>
            <a:ext cx="6937495" cy="30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6927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830195" y="1408970"/>
            <a:ext cx="18695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权限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2C3485-25BE-4820-BE23-73D0C879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59" y="1802447"/>
            <a:ext cx="7461877" cy="29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5519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5CC93D-5DA6-4C5B-B2F9-776733DEAEB8}"/>
              </a:ext>
            </a:extLst>
          </p:cNvPr>
          <p:cNvSpPr/>
          <p:nvPr/>
        </p:nvSpPr>
        <p:spPr>
          <a:xfrm>
            <a:off x="2068180" y="1956412"/>
            <a:ext cx="417786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技术架构</a:t>
            </a:r>
            <a:r>
              <a:rPr lang="zh-CN" altLang="en-US" sz="180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CN" sz="2400" dirty="0"/>
              <a:t> </a:t>
            </a:r>
            <a:r>
              <a:rPr lang="en-US" altLang="zh-CN" sz="1800" dirty="0"/>
              <a:t>Django</a:t>
            </a:r>
            <a:r>
              <a:rPr lang="zh-CN" altLang="en-US" sz="1800" dirty="0"/>
              <a:t>（</a:t>
            </a:r>
            <a:r>
              <a:rPr lang="en-US" altLang="zh-CN" sz="1800" dirty="0"/>
              <a:t>Python Web </a:t>
            </a:r>
            <a:r>
              <a:rPr lang="zh-CN" altLang="en-US" sz="1800" dirty="0"/>
              <a:t>框架）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9726E1-9281-4A83-877E-5316888A6848}"/>
              </a:ext>
            </a:extLst>
          </p:cNvPr>
          <p:cNvSpPr/>
          <p:nvPr/>
        </p:nvSpPr>
        <p:spPr>
          <a:xfrm>
            <a:off x="2068179" y="3503708"/>
            <a:ext cx="421262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基于</a:t>
            </a:r>
            <a:r>
              <a:rPr lang="en-US" altLang="zh-CN" sz="1800" dirty="0"/>
              <a:t>Twitter Bootstrap UI </a:t>
            </a:r>
            <a:r>
              <a:rPr lang="zh-CN" altLang="en-US" sz="1800" dirty="0"/>
              <a:t>的</a:t>
            </a:r>
            <a:r>
              <a:rPr lang="en-US" altLang="zh-CN" sz="1800" dirty="0" err="1"/>
              <a:t>Xadmin</a:t>
            </a:r>
            <a:r>
              <a:rPr lang="zh-CN" altLang="en-US" sz="1800" dirty="0"/>
              <a:t>插件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2068179" y="2570318"/>
            <a:ext cx="43938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800" dirty="0"/>
              <a:t>MVC </a:t>
            </a:r>
            <a:r>
              <a:rPr lang="zh-CN" altLang="en-US" sz="1800" dirty="0"/>
              <a:t>设计模式：模型（</a:t>
            </a:r>
            <a:r>
              <a:rPr lang="en-US" altLang="zh-CN" sz="1800" dirty="0"/>
              <a:t>Model</a:t>
            </a:r>
            <a:r>
              <a:rPr lang="zh-CN" altLang="en-US" sz="1800" dirty="0"/>
              <a:t>），视图（</a:t>
            </a:r>
            <a:r>
              <a:rPr lang="en-US" altLang="zh-CN" sz="1800" dirty="0"/>
              <a:t>View</a:t>
            </a:r>
            <a:r>
              <a:rPr lang="zh-CN" altLang="en-US" sz="1800" dirty="0"/>
              <a:t>）和模板（</a:t>
            </a:r>
            <a:r>
              <a:rPr lang="en-US" altLang="zh-CN" sz="1800" dirty="0"/>
              <a:t>Template</a:t>
            </a:r>
            <a:r>
              <a:rPr lang="zh-CN" altLang="en-US" sz="1800" dirty="0"/>
              <a:t>）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060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33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5CC93D-5DA6-4C5B-B2F9-776733DEAEB8}"/>
              </a:ext>
            </a:extLst>
          </p:cNvPr>
          <p:cNvSpPr/>
          <p:nvPr/>
        </p:nvSpPr>
        <p:spPr>
          <a:xfrm>
            <a:off x="1498087" y="1947643"/>
            <a:ext cx="513042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800" dirty="0"/>
              <a:t>Django </a:t>
            </a:r>
            <a:r>
              <a:rPr lang="zh-CN" altLang="en-US" sz="1800" dirty="0"/>
              <a:t>是一个开放源代码的 </a:t>
            </a:r>
            <a:r>
              <a:rPr lang="en-US" altLang="zh-CN" sz="1800" dirty="0"/>
              <a:t>Web </a:t>
            </a:r>
            <a:r>
              <a:rPr lang="zh-CN" altLang="en-US" sz="1800" dirty="0"/>
              <a:t>应用框架，由 </a:t>
            </a:r>
            <a:r>
              <a:rPr lang="en-US" altLang="zh-CN" sz="1800" dirty="0"/>
              <a:t>Python </a:t>
            </a:r>
            <a:r>
              <a:rPr lang="zh-CN" altLang="en-US" sz="1800" dirty="0"/>
              <a:t>写成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9726E1-9281-4A83-877E-5316888A6848}"/>
              </a:ext>
            </a:extLst>
          </p:cNvPr>
          <p:cNvSpPr/>
          <p:nvPr/>
        </p:nvSpPr>
        <p:spPr>
          <a:xfrm>
            <a:off x="1496604" y="3603150"/>
            <a:ext cx="56510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安装：</a:t>
            </a:r>
            <a:r>
              <a:rPr lang="en-US" altLang="zh-CN" sz="1800" dirty="0"/>
              <a:t> Django</a:t>
            </a:r>
          </a:p>
          <a:p>
            <a:r>
              <a:rPr lang="zh-CN" altLang="en-US" sz="1800" dirty="0"/>
              <a:t>下载地址：</a:t>
            </a:r>
            <a:r>
              <a:rPr lang="en-US" altLang="zh-CN" sz="1800" dirty="0">
                <a:hlinkClick r:id="rId3"/>
              </a:rPr>
              <a:t>https://www.djangoproject.com/download/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496604" y="2763477"/>
            <a:ext cx="50095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安装：</a:t>
            </a:r>
            <a:r>
              <a:rPr lang="en-US" altLang="zh-CN" sz="1800" dirty="0"/>
              <a:t> Python                                                                          </a:t>
            </a:r>
            <a:r>
              <a:rPr lang="zh-CN" altLang="en-US" sz="1800" dirty="0"/>
              <a:t>下载地址：</a:t>
            </a:r>
            <a:r>
              <a:rPr lang="en-US" altLang="zh-CN" sz="1800" dirty="0"/>
              <a:t> </a:t>
            </a:r>
            <a:r>
              <a:rPr lang="en-US" altLang="zh-CN" sz="1800" dirty="0">
                <a:hlinkClick r:id="rId4"/>
              </a:rPr>
              <a:t>https://www.python.org/downloads/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592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34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A366FF3-6765-4693-91E2-603C41762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71" y="1707654"/>
            <a:ext cx="4914463" cy="267155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F415BD59-D725-421B-AC30-9A6337C3359F}"/>
              </a:ext>
            </a:extLst>
          </p:cNvPr>
          <p:cNvSpPr/>
          <p:nvPr/>
        </p:nvSpPr>
        <p:spPr>
          <a:xfrm>
            <a:off x="753848" y="1703593"/>
            <a:ext cx="3460869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执行命令：</a:t>
            </a:r>
            <a:r>
              <a:rPr lang="en-US" altLang="zh-CN" sz="1800" dirty="0"/>
              <a:t>python setup.py install                                         </a:t>
            </a:r>
          </a:p>
          <a:p>
            <a:endParaRPr lang="en-US" altLang="zh-CN" sz="1800" dirty="0"/>
          </a:p>
          <a:p>
            <a:r>
              <a:rPr lang="en-US" altLang="zh-CN" sz="1800" dirty="0"/>
              <a:t>Django </a:t>
            </a:r>
            <a:r>
              <a:rPr lang="zh-CN" altLang="en-US" sz="1800" dirty="0"/>
              <a:t>将要被安装到 </a:t>
            </a:r>
            <a:r>
              <a:rPr lang="en-US" altLang="zh-CN" sz="1800" dirty="0"/>
              <a:t>Python </a:t>
            </a:r>
            <a:r>
              <a:rPr lang="zh-CN" altLang="en-US" sz="1800" dirty="0"/>
              <a:t>的 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Lib</a:t>
            </a:r>
            <a:r>
              <a:rPr lang="zh-CN" altLang="en-US" sz="1800" dirty="0"/>
              <a:t>下</a:t>
            </a:r>
            <a:r>
              <a:rPr lang="en-US" altLang="zh-CN" sz="1800" dirty="0"/>
              <a:t>site-packages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8364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35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5CC93D-5DA6-4C5B-B2F9-776733DEAEB8}"/>
              </a:ext>
            </a:extLst>
          </p:cNvPr>
          <p:cNvSpPr/>
          <p:nvPr/>
        </p:nvSpPr>
        <p:spPr>
          <a:xfrm>
            <a:off x="2051720" y="2371314"/>
            <a:ext cx="519280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使用管理工具 </a:t>
            </a:r>
            <a:r>
              <a:rPr lang="en-US" altLang="zh-CN" sz="1800" dirty="0"/>
              <a:t>django-admin.py</a:t>
            </a:r>
            <a:r>
              <a:rPr lang="zh-CN" altLang="en-US" sz="1800" dirty="0"/>
              <a:t>，创建第一个项目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2048519" y="3736765"/>
            <a:ext cx="525658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执行命令：</a:t>
            </a:r>
            <a:r>
              <a:rPr lang="en-US" altLang="zh-CN" sz="1800" b="1" dirty="0"/>
              <a:t>django-admin.py </a:t>
            </a:r>
            <a:r>
              <a:rPr lang="en-US" altLang="zh-CN" sz="1800" b="1" dirty="0" err="1"/>
              <a:t>startproject</a:t>
            </a:r>
            <a:r>
              <a:rPr lang="en-US" altLang="zh-CN" sz="1800" b="1" dirty="0"/>
              <a:t> </a:t>
            </a:r>
            <a:r>
              <a:rPr lang="en-US" altLang="zh-CN" sz="1800" dirty="0" err="1"/>
              <a:t>mysite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0C4382B-BFE7-4E1E-9EF2-E439E950C56D}"/>
              </a:ext>
            </a:extLst>
          </p:cNvPr>
          <p:cNvSpPr/>
          <p:nvPr/>
        </p:nvSpPr>
        <p:spPr>
          <a:xfrm>
            <a:off x="2627784" y="1803879"/>
            <a:ext cx="36004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/>
              <a:t>如何用</a:t>
            </a:r>
            <a:r>
              <a:rPr lang="en-US" altLang="zh-CN" sz="1800" b="1" dirty="0"/>
              <a:t>Django </a:t>
            </a:r>
            <a:r>
              <a:rPr lang="zh-CN" altLang="en-US" sz="1800" b="1" dirty="0"/>
              <a:t>创建一个项目？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976C10-A11F-430F-8C54-BECE9B89C592}"/>
              </a:ext>
            </a:extLst>
          </p:cNvPr>
          <p:cNvSpPr/>
          <p:nvPr/>
        </p:nvSpPr>
        <p:spPr>
          <a:xfrm>
            <a:off x="2083610" y="2881622"/>
            <a:ext cx="519280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文件所在目录：</a:t>
            </a:r>
            <a:r>
              <a:rPr lang="en-US" altLang="zh-CN" sz="1800" dirty="0"/>
              <a:t>D:\Python\Python35\Scripts\django-admin.py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364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16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5CC93D-5DA6-4C5B-B2F9-776733DEAEB8}"/>
              </a:ext>
            </a:extLst>
          </p:cNvPr>
          <p:cNvSpPr/>
          <p:nvPr/>
        </p:nvSpPr>
        <p:spPr>
          <a:xfrm>
            <a:off x="1601400" y="1686117"/>
            <a:ext cx="519280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创建完成后我们可以查看项目的目录结构：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976C10-A11F-430F-8C54-BECE9B89C592}"/>
              </a:ext>
            </a:extLst>
          </p:cNvPr>
          <p:cNvSpPr/>
          <p:nvPr/>
        </p:nvSpPr>
        <p:spPr>
          <a:xfrm>
            <a:off x="1619672" y="2201215"/>
            <a:ext cx="684076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800" dirty="0"/>
              <a:t>$ cd </a:t>
            </a:r>
            <a:r>
              <a:rPr lang="en-US" altLang="zh-CN" sz="1800" dirty="0" err="1"/>
              <a:t>mysite</a:t>
            </a:r>
            <a:r>
              <a:rPr lang="en-US" altLang="zh-CN" sz="1800" dirty="0"/>
              <a:t> /</a:t>
            </a:r>
          </a:p>
          <a:p>
            <a:r>
              <a:rPr lang="en-US" altLang="zh-CN" sz="1800" dirty="0"/>
              <a:t>---</a:t>
            </a:r>
            <a:r>
              <a:rPr lang="en-US" altLang="zh-CN" sz="1800" dirty="0" err="1"/>
              <a:t>mysite</a:t>
            </a:r>
            <a:r>
              <a:rPr lang="en-US" altLang="zh-CN" sz="1800" dirty="0"/>
              <a:t> # </a:t>
            </a:r>
            <a:r>
              <a:rPr lang="zh-CN" altLang="en-US" sz="1800" dirty="0"/>
              <a:t>项目目录</a:t>
            </a:r>
            <a:endParaRPr lang="en-US" altLang="zh-CN" sz="1800" dirty="0"/>
          </a:p>
          <a:p>
            <a:r>
              <a:rPr lang="en-US" altLang="zh-CN" sz="1800" dirty="0"/>
              <a:t> |---</a:t>
            </a:r>
            <a:r>
              <a:rPr lang="en-US" altLang="zh-CN" sz="1800" dirty="0" err="1"/>
              <a:t>mysite</a:t>
            </a:r>
            <a:r>
              <a:rPr lang="en-US" altLang="zh-CN" sz="1800" dirty="0"/>
              <a:t> # </a:t>
            </a:r>
            <a:r>
              <a:rPr lang="zh-CN" altLang="en-US" sz="1800" dirty="0"/>
              <a:t>项目名称 </a:t>
            </a:r>
          </a:p>
          <a:p>
            <a:r>
              <a:rPr lang="zh-CN" altLang="en-US" sz="1800" dirty="0"/>
              <a:t>      </a:t>
            </a:r>
            <a:r>
              <a:rPr lang="en-US" altLang="zh-CN" sz="1800" dirty="0"/>
              <a:t>|---__init__.py # </a:t>
            </a:r>
            <a:r>
              <a:rPr lang="zh-CN" altLang="en-US" sz="1800" dirty="0"/>
              <a:t>初始化文件 </a:t>
            </a:r>
            <a:endParaRPr lang="en-US" altLang="zh-CN" sz="1800" dirty="0"/>
          </a:p>
          <a:p>
            <a:r>
              <a:rPr lang="en-US" altLang="zh-CN" sz="1800" dirty="0"/>
              <a:t>      |---settings.py # </a:t>
            </a:r>
            <a:r>
              <a:rPr lang="zh-CN" altLang="en-US" sz="1800" dirty="0"/>
              <a:t>配置文件 </a:t>
            </a:r>
          </a:p>
          <a:p>
            <a:r>
              <a:rPr lang="zh-CN" altLang="en-US" sz="1800" dirty="0"/>
              <a:t>      </a:t>
            </a:r>
            <a:r>
              <a:rPr lang="en-US" altLang="zh-CN" sz="1800" dirty="0"/>
              <a:t>|---urls.py # </a:t>
            </a:r>
            <a:r>
              <a:rPr lang="zh-CN" altLang="en-US" sz="1800" dirty="0"/>
              <a:t>路由系统 </a:t>
            </a:r>
            <a:r>
              <a:rPr lang="en-US" altLang="zh-CN" sz="1800" dirty="0"/>
              <a:t>===&gt; </a:t>
            </a:r>
            <a:r>
              <a:rPr lang="en-US" altLang="zh-CN" sz="1800" dirty="0" err="1"/>
              <a:t>url</a:t>
            </a:r>
            <a:r>
              <a:rPr lang="zh-CN" altLang="en-US" sz="1800" dirty="0"/>
              <a:t>与视图的对应关系 </a:t>
            </a:r>
          </a:p>
          <a:p>
            <a:r>
              <a:rPr lang="zh-CN" altLang="en-US" sz="1800" dirty="0"/>
              <a:t>      </a:t>
            </a:r>
            <a:r>
              <a:rPr lang="en-US" altLang="zh-CN" sz="1800" dirty="0"/>
              <a:t>|---wsgi.py # </a:t>
            </a:r>
            <a:r>
              <a:rPr lang="en-US" altLang="zh-CN" sz="1800" dirty="0" err="1"/>
              <a:t>runserver</a:t>
            </a:r>
            <a:r>
              <a:rPr lang="zh-CN" altLang="en-US" sz="1800" dirty="0"/>
              <a:t>命令就使用</a:t>
            </a:r>
            <a:r>
              <a:rPr lang="en-US" altLang="zh-CN" sz="1800" dirty="0" err="1"/>
              <a:t>wsgiref</a:t>
            </a:r>
            <a:r>
              <a:rPr lang="zh-CN" altLang="en-US" sz="1800" dirty="0"/>
              <a:t>模块做简单的</a:t>
            </a:r>
            <a:r>
              <a:rPr lang="en-US" altLang="zh-CN" sz="1800" dirty="0"/>
              <a:t>web server </a:t>
            </a:r>
          </a:p>
          <a:p>
            <a:r>
              <a:rPr lang="en-US" altLang="zh-CN" sz="1800" dirty="0"/>
              <a:t>|---manage.py # </a:t>
            </a:r>
            <a:r>
              <a:rPr lang="zh-CN" altLang="en-US" sz="1800" dirty="0"/>
              <a:t>管理文件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018671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37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D077BA-25B3-45CD-9B30-E57F5288D736}"/>
              </a:ext>
            </a:extLst>
          </p:cNvPr>
          <p:cNvSpPr/>
          <p:nvPr/>
        </p:nvSpPr>
        <p:spPr>
          <a:xfrm>
            <a:off x="2483768" y="1943400"/>
            <a:ext cx="36004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/>
              <a:t>如何用</a:t>
            </a:r>
            <a:r>
              <a:rPr lang="en-US" altLang="zh-CN" sz="1800" b="1" dirty="0"/>
              <a:t>Django </a:t>
            </a:r>
            <a:r>
              <a:rPr lang="zh-CN" altLang="en-US" sz="1800" b="1" dirty="0"/>
              <a:t>创建一个应用？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1A5F68-9555-446B-A75C-A29718CDE20D}"/>
              </a:ext>
            </a:extLst>
          </p:cNvPr>
          <p:cNvSpPr/>
          <p:nvPr/>
        </p:nvSpPr>
        <p:spPr>
          <a:xfrm>
            <a:off x="2051720" y="2715781"/>
            <a:ext cx="549697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执行命令：</a:t>
            </a:r>
            <a:r>
              <a:rPr lang="en-US" altLang="zh-CN" sz="1800" b="1" dirty="0"/>
              <a:t>python manage.py </a:t>
            </a:r>
            <a:r>
              <a:rPr lang="en-US" altLang="zh-CN" sz="1800" dirty="0"/>
              <a:t>app01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8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38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5CC93D-5DA6-4C5B-B2F9-776733DEAEB8}"/>
              </a:ext>
            </a:extLst>
          </p:cNvPr>
          <p:cNvSpPr/>
          <p:nvPr/>
        </p:nvSpPr>
        <p:spPr>
          <a:xfrm>
            <a:off x="1601400" y="1686117"/>
            <a:ext cx="519280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创建完成后我们可以查看应用的目录结构：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4C93DC-C9AF-4879-A2F6-D842C36C9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79594"/>
            <a:ext cx="5445764" cy="238783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043F9A7-ACBA-4521-B499-C5C013972213}"/>
              </a:ext>
            </a:extLst>
          </p:cNvPr>
          <p:cNvSpPr/>
          <p:nvPr/>
        </p:nvSpPr>
        <p:spPr>
          <a:xfrm>
            <a:off x="1601400" y="4467425"/>
            <a:ext cx="553604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200" b="1" dirty="0"/>
              <a:t>注意：使用命令行创建的应用，一定要在 </a:t>
            </a:r>
            <a:r>
              <a:rPr lang="en-US" altLang="zh-CN" sz="1200" b="1" dirty="0"/>
              <a:t>settings.py--&gt;INSTALLED_APPS </a:t>
            </a:r>
            <a:r>
              <a:rPr lang="zh-CN" altLang="en-US" sz="1200" b="1" dirty="0"/>
              <a:t>中加入你的应用名字进行注册</a:t>
            </a:r>
            <a:endParaRPr lang="zh-CN" altLang="en-US" sz="12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24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03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18AB0D7-4A0B-4F59-AF54-92B39D638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72" y="736791"/>
            <a:ext cx="4036226" cy="39479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EC1209-7C47-45F6-BE39-6640D47F2B75}"/>
              </a:ext>
            </a:extLst>
          </p:cNvPr>
          <p:cNvSpPr/>
          <p:nvPr/>
        </p:nvSpPr>
        <p:spPr>
          <a:xfrm>
            <a:off x="1357322" y="234820"/>
            <a:ext cx="57175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/>
              <a:t>TIOBE</a:t>
            </a:r>
            <a:r>
              <a:rPr lang="zh-CN" altLang="en-US" sz="2400" dirty="0"/>
              <a:t>公布的</a:t>
            </a:r>
            <a:r>
              <a:rPr lang="en-US" altLang="zh-CN" sz="2400" dirty="0"/>
              <a:t>2020</a:t>
            </a:r>
            <a:r>
              <a:rPr lang="zh-CN" altLang="en-US" sz="2400" dirty="0"/>
              <a:t>年</a:t>
            </a:r>
            <a:r>
              <a:rPr lang="en-US" altLang="zh-CN" sz="2400" dirty="0"/>
              <a:t>5 </a:t>
            </a:r>
            <a:r>
              <a:rPr lang="zh-CN" altLang="en-US" sz="2400" dirty="0"/>
              <a:t>月 </a:t>
            </a:r>
            <a:r>
              <a:rPr lang="en-US" altLang="zh-CN" sz="2400" dirty="0"/>
              <a:t>TOP 20 </a:t>
            </a:r>
            <a:r>
              <a:rPr lang="zh-CN" altLang="en-US" sz="2400" dirty="0"/>
              <a:t>编程语言</a:t>
            </a:r>
            <a:endParaRPr lang="zh-CN" alt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1922460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39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1D337D-41DD-483A-8EB0-B96E3C041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50" y="1434553"/>
            <a:ext cx="52768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3850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40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8A21C0-9F43-4043-B851-9595F4688734}"/>
              </a:ext>
            </a:extLst>
          </p:cNvPr>
          <p:cNvSpPr/>
          <p:nvPr/>
        </p:nvSpPr>
        <p:spPr>
          <a:xfrm>
            <a:off x="2699792" y="1851688"/>
            <a:ext cx="273630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/>
              <a:t>如何用运行项目？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7D2F5B-59BE-4536-8712-F41C9C07E2E5}"/>
              </a:ext>
            </a:extLst>
          </p:cNvPr>
          <p:cNvSpPr/>
          <p:nvPr/>
        </p:nvSpPr>
        <p:spPr>
          <a:xfrm>
            <a:off x="1547664" y="2551910"/>
            <a:ext cx="69847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/>
              <a:t>执行命令：</a:t>
            </a:r>
            <a:r>
              <a:rPr lang="en-US" altLang="zh-CN" sz="1800" b="1" dirty="0"/>
              <a:t>python manage.py </a:t>
            </a:r>
            <a:r>
              <a:rPr lang="en-US" altLang="zh-CN" sz="1800" b="1" dirty="0" err="1"/>
              <a:t>runserver</a:t>
            </a:r>
            <a:r>
              <a:rPr lang="en-US" altLang="zh-CN" sz="1800" b="1" dirty="0"/>
              <a:t> 192.168.2.123:8000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534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41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1" y="832465"/>
            <a:ext cx="374441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资 源 分 享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5CC93D-5DA6-4C5B-B2F9-776733DEAEB8}"/>
              </a:ext>
            </a:extLst>
          </p:cNvPr>
          <p:cNvSpPr/>
          <p:nvPr/>
        </p:nvSpPr>
        <p:spPr>
          <a:xfrm>
            <a:off x="1835696" y="1956412"/>
            <a:ext cx="51125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系统访问地址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  <a:hlinkClick r:id="rId3"/>
              </a:rPr>
              <a:t>http://192.168.2.123:8000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/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9726E1-9281-4A83-877E-5316888A6848}"/>
              </a:ext>
            </a:extLst>
          </p:cNvPr>
          <p:cNvSpPr/>
          <p:nvPr/>
        </p:nvSpPr>
        <p:spPr>
          <a:xfrm>
            <a:off x="1835696" y="3136389"/>
            <a:ext cx="44103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书籍：</a:t>
            </a:r>
            <a:r>
              <a:rPr lang="en-US" altLang="zh-CN" sz="1800" b="1" dirty="0">
                <a:solidFill>
                  <a:srgbClr val="333333"/>
                </a:solidFill>
                <a:latin typeface="arial" panose="020B0604020202020204" pitchFamily="34" charset="0"/>
              </a:rPr>
              <a:t>《python</a:t>
            </a:r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编程从入门到实践</a:t>
            </a:r>
            <a:r>
              <a:rPr lang="en-US" altLang="zh-CN" sz="1800" b="1" dirty="0">
                <a:solidFill>
                  <a:srgbClr val="333333"/>
                </a:solidFill>
                <a:latin typeface="arial" panose="020B0604020202020204" pitchFamily="34" charset="0"/>
              </a:rPr>
              <a:t>》</a:t>
            </a:r>
            <a:endParaRPr lang="zh-CN" altLang="en-US" sz="1800" b="1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835697" y="2570318"/>
            <a:ext cx="462636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/>
              <a:t>设计文档</a:t>
            </a:r>
            <a:r>
              <a:rPr lang="zh-CN" altLang="en-US" sz="1800" dirty="0"/>
              <a:t>：</a:t>
            </a:r>
            <a:r>
              <a:rPr lang="en-US" altLang="zh-CN" sz="1800" dirty="0"/>
              <a:t> </a:t>
            </a:r>
            <a:r>
              <a:rPr lang="en-US" altLang="zh-CN" sz="1800" dirty="0">
                <a:hlinkClick r:id="rId4"/>
              </a:rPr>
              <a:t>http://192.168.2.123:8080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C3C066-6263-4058-8D94-34242309D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28" y="2020114"/>
            <a:ext cx="1428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7219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42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2D829D-2B00-40DD-A754-0FBA607BA7D1}"/>
              </a:ext>
            </a:extLst>
          </p:cNvPr>
          <p:cNvSpPr txBox="1"/>
          <p:nvPr/>
        </p:nvSpPr>
        <p:spPr>
          <a:xfrm>
            <a:off x="2267744" y="1833823"/>
            <a:ext cx="5019317" cy="132343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91440" tIns="45720" rIns="91440" bIns="45720" rtlCol="0" anchorCtr="0">
            <a:spAutoFit/>
          </a:bodyPr>
          <a:lstStyle/>
          <a:p>
            <a:r>
              <a:rPr lang="en-US" altLang="zh-CN" sz="8000" b="1" dirty="0">
                <a:blipFill>
                  <a:blip r:embed="rId3"/>
                  <a:stretch>
                    <a:fillRect/>
                  </a:stretch>
                </a:blipFill>
                <a:effectLst>
                  <a:outerShdw blurRad="12700" dist="38100" dir="5400000" rotWithShape="0">
                    <a:srgbClr val="000000">
                      <a:alpha val="7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000" b="1" dirty="0">
              <a:blipFill>
                <a:blip r:embed="rId3"/>
                <a:stretch>
                  <a:fillRect/>
                </a:stretch>
              </a:blipFill>
              <a:effectLst>
                <a:outerShdw blurRad="12700" dist="38100" dir="5400000" rotWithShape="0">
                  <a:srgbClr val="000000">
                    <a:alpha val="7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54929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04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146377" y="843558"/>
            <a:ext cx="42883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软件有哪些类别？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5CC93D-5DA6-4C5B-B2F9-776733DEAEB8}"/>
              </a:ext>
            </a:extLst>
          </p:cNvPr>
          <p:cNvSpPr/>
          <p:nvPr/>
        </p:nvSpPr>
        <p:spPr>
          <a:xfrm>
            <a:off x="1521641" y="1858966"/>
            <a:ext cx="643473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软件分类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系统软件、应用软件和介于这两者之间的中间件。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91AE6A-F8A6-47ED-8743-33C7DFC17D51}"/>
              </a:ext>
            </a:extLst>
          </p:cNvPr>
          <p:cNvSpPr/>
          <p:nvPr/>
        </p:nvSpPr>
        <p:spPr>
          <a:xfrm>
            <a:off x="1489821" y="2345840"/>
            <a:ext cx="643473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系统软件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：操作系统（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Windows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/>
              <a:t> Linux </a:t>
            </a:r>
            <a:r>
              <a:rPr lang="zh-CN" altLang="en-US" sz="1800" dirty="0"/>
              <a:t>、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OS/400 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 AIX 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等）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F6384F-7A21-4B42-AA82-8C03214074F3}"/>
              </a:ext>
            </a:extLst>
          </p:cNvPr>
          <p:cNvSpPr/>
          <p:nvPr/>
        </p:nvSpPr>
        <p:spPr>
          <a:xfrm>
            <a:off x="1521641" y="2847548"/>
            <a:ext cx="576064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应用软件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：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Office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办公软件、杀毒软件、微信、淘宝、抖音等软件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9726E1-9281-4A83-877E-5316888A6848}"/>
              </a:ext>
            </a:extLst>
          </p:cNvPr>
          <p:cNvSpPr/>
          <p:nvPr/>
        </p:nvSpPr>
        <p:spPr>
          <a:xfrm>
            <a:off x="1468113" y="3606513"/>
            <a:ext cx="66957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中间件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：介于操作系统和应用软件，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tomcat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Jboss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arial" panose="020B0604020202020204" pitchFamily="34" charset="0"/>
              </a:rPr>
              <a:t>WebLogic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4E75A1-8874-47F4-89DA-AFBC70954652}"/>
              </a:ext>
            </a:extLst>
          </p:cNvPr>
          <p:cNvSpPr txBox="1"/>
          <p:nvPr/>
        </p:nvSpPr>
        <p:spPr>
          <a:xfrm>
            <a:off x="1475847" y="4031895"/>
            <a:ext cx="64626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>
              <a:defRPr sz="1800" b="1">
                <a:solidFill>
                  <a:srgbClr val="333333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中间件类别：</a:t>
            </a:r>
            <a:r>
              <a:rPr lang="zh-CN" altLang="en-US" b="0" dirty="0"/>
              <a:t>面向消息中间件、远程过程调用中间件、基于对象请求代理、事务处理中间件</a:t>
            </a:r>
          </a:p>
        </p:txBody>
      </p:sp>
    </p:spTree>
    <p:extLst>
      <p:ext uri="{BB962C8B-B14F-4D97-AF65-F5344CB8AC3E}">
        <p14:creationId xmlns:p14="http://schemas.microsoft.com/office/powerpoint/2010/main" val="547268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8" grpId="0"/>
      <p:bldP spid="10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05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195737" y="843558"/>
            <a:ext cx="417646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软件是如何开发？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5CC93D-5DA6-4C5B-B2F9-776733DEAEB8}"/>
              </a:ext>
            </a:extLst>
          </p:cNvPr>
          <p:cNvSpPr/>
          <p:nvPr/>
        </p:nvSpPr>
        <p:spPr>
          <a:xfrm>
            <a:off x="1508365" y="2006407"/>
            <a:ext cx="61272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软件开发过程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需求分析、设计、编码、测试和实施维护全生命周期管理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9726E1-9281-4A83-877E-5316888A6848}"/>
              </a:ext>
            </a:extLst>
          </p:cNvPr>
          <p:cNvSpPr/>
          <p:nvPr/>
        </p:nvSpPr>
        <p:spPr>
          <a:xfrm>
            <a:off x="1474943" y="3003798"/>
            <a:ext cx="61272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生命周期模型</a:t>
            </a:r>
            <a:r>
              <a:rPr lang="zh-CN" altLang="en-US" sz="1400" dirty="0">
                <a:solidFill>
                  <a:srgbClr val="333333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瀑布模型、原型模型、螺旋模型、增量模型、迭代模型</a:t>
            </a:r>
          </a:p>
        </p:txBody>
      </p:sp>
    </p:spTree>
    <p:extLst>
      <p:ext uri="{BB962C8B-B14F-4D97-AF65-F5344CB8AC3E}">
        <p14:creationId xmlns:p14="http://schemas.microsoft.com/office/powerpoint/2010/main" val="1204013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06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5CC93D-5DA6-4C5B-B2F9-776733DEAEB8}"/>
              </a:ext>
            </a:extLst>
          </p:cNvPr>
          <p:cNvSpPr/>
          <p:nvPr/>
        </p:nvSpPr>
        <p:spPr>
          <a:xfrm>
            <a:off x="1042888" y="1720166"/>
            <a:ext cx="115212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项目描述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042888" y="2359875"/>
            <a:ext cx="728981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zh-CN" altLang="en-US" sz="1800" dirty="0">
                <a:latin typeface="+mn-ea"/>
                <a:sym typeface="Salesforce Sans"/>
              </a:rPr>
              <a:t>    备件库存管理系统是公司内部使用的一套</a:t>
            </a:r>
            <a:r>
              <a:rPr lang="en-US" altLang="zh-CN" sz="1800" dirty="0">
                <a:latin typeface="+mn-ea"/>
                <a:sym typeface="Salesforce Sans"/>
              </a:rPr>
              <a:t>web</a:t>
            </a:r>
            <a:r>
              <a:rPr lang="zh-CN" altLang="en-US" sz="1800" dirty="0">
                <a:latin typeface="+mn-ea"/>
                <a:sym typeface="Salesforce Sans"/>
              </a:rPr>
              <a:t>系统，用于协调工</a:t>
            </a:r>
            <a:br>
              <a:rPr lang="en-US" altLang="zh-CN" sz="1800" dirty="0">
                <a:latin typeface="+mn-ea"/>
                <a:sym typeface="Salesforce Sans"/>
              </a:rPr>
            </a:br>
            <a:endParaRPr lang="en-US" altLang="zh-CN" sz="1800" dirty="0">
              <a:latin typeface="+mn-ea"/>
              <a:sym typeface="Salesforce Sans"/>
            </a:endParaRPr>
          </a:p>
          <a:p>
            <a:pPr lvl="0"/>
            <a:r>
              <a:rPr lang="zh-CN" altLang="en-US" sz="1800" dirty="0">
                <a:latin typeface="+mn-ea"/>
                <a:sym typeface="Salesforce Sans"/>
              </a:rPr>
              <a:t>程师、采购销售、库存管理员等日常工作，对备件的采购、销售、出入</a:t>
            </a:r>
            <a:endParaRPr lang="en-US" altLang="zh-CN" sz="1800" dirty="0">
              <a:latin typeface="+mn-ea"/>
              <a:sym typeface="Salesforce Sans"/>
            </a:endParaRPr>
          </a:p>
          <a:p>
            <a:endParaRPr lang="en-US" altLang="zh-CN" sz="1800" dirty="0">
              <a:latin typeface="+mn-ea"/>
              <a:sym typeface="Salesforce Sans"/>
            </a:endParaRPr>
          </a:p>
          <a:p>
            <a:pPr lvl="0"/>
            <a:r>
              <a:rPr lang="zh-CN" altLang="en-US" sz="1800" dirty="0">
                <a:latin typeface="+mn-ea"/>
                <a:sym typeface="Salesforce Sans"/>
              </a:rPr>
              <a:t>库进行综合管理，并提供日常的报表查询功能</a:t>
            </a:r>
            <a:r>
              <a:rPr lang="zh-CN" altLang="en-US" sz="1800" dirty="0">
                <a:latin typeface="Salesforce Sans"/>
                <a:ea typeface="微软雅黑" panose="020B0503020204020204" pitchFamily="34" charset="-122"/>
                <a:sym typeface="Salesforce Sans"/>
              </a:rPr>
              <a:t>。</a:t>
            </a:r>
            <a:endParaRPr lang="en-US" altLang="zh-CN" sz="1800" dirty="0"/>
          </a:p>
          <a:p>
            <a:pPr lvl="0"/>
            <a:r>
              <a:rPr lang="en-US" altLang="zh-CN" sz="1800" dirty="0">
                <a:latin typeface="Salesforce Sans"/>
              </a:rPr>
              <a:t>        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1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547664" y="2402821"/>
            <a:ext cx="626469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>
                <a:latin typeface="+mn-ea"/>
              </a:rPr>
              <a:t>基本信息 、采购管理 、销售管理 、其他入库、其他出库 、</a:t>
            </a:r>
            <a:endParaRPr lang="en-US" altLang="zh-CN" sz="1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r>
              <a:rPr lang="zh-CN" altLang="en-US" sz="1800" dirty="0">
                <a:latin typeface="+mn-ea"/>
              </a:rPr>
              <a:t>报表管理 、参数设置 、认证和授权 </a:t>
            </a:r>
          </a:p>
          <a:p>
            <a:pPr lvl="0"/>
            <a:r>
              <a:rPr lang="en-US" altLang="zh-CN" sz="1800" dirty="0">
                <a:latin typeface="Salesforce Sans"/>
              </a:rPr>
              <a:t>        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1552890" y="1776306"/>
            <a:ext cx="115212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模块组成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572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0"/>
            </a:p>
          </p:txBody>
        </p:sp>
      </p:grpSp>
      <p:sp>
        <p:nvSpPr>
          <p:cNvPr id="6" name="KSO_Shape"/>
          <p:cNvSpPr/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7648906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08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1E0BE77-4E5F-46A8-AE7A-6085784895C4}"/>
              </a:ext>
            </a:extLst>
          </p:cNvPr>
          <p:cNvSpPr/>
          <p:nvPr/>
        </p:nvSpPr>
        <p:spPr>
          <a:xfrm>
            <a:off x="2051720" y="832465"/>
            <a:ext cx="46085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备件库存管理系统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BE35F-122E-4FDA-A43C-50976F30A00D}"/>
              </a:ext>
            </a:extLst>
          </p:cNvPr>
          <p:cNvSpPr/>
          <p:nvPr/>
        </p:nvSpPr>
        <p:spPr>
          <a:xfrm>
            <a:off x="1547664" y="2402821"/>
            <a:ext cx="64807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dirty="0">
                <a:latin typeface="+mn-ea"/>
              </a:rPr>
              <a:t>备件信息 、备件明细 、供应商信息 、客户信息、潜在客户 、</a:t>
            </a:r>
            <a:endParaRPr lang="en-US" altLang="zh-CN" sz="1800" dirty="0">
              <a:latin typeface="+mn-ea"/>
            </a:endParaRPr>
          </a:p>
          <a:p>
            <a:endParaRPr lang="en-US" altLang="zh-CN" sz="1800" dirty="0">
              <a:latin typeface="+mn-ea"/>
            </a:endParaRPr>
          </a:p>
          <a:p>
            <a:r>
              <a:rPr lang="zh-CN" altLang="en-US" sz="1800" dirty="0">
                <a:latin typeface="+mn-ea"/>
              </a:rPr>
              <a:t>签约客户、合同服务内容、合同信息</a:t>
            </a:r>
            <a:r>
              <a:rPr lang="en-US" altLang="zh-CN" sz="1800" dirty="0">
                <a:latin typeface="Salesforce Sans"/>
              </a:rPr>
              <a:t>        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FB04-40D1-4A4A-B42F-99C879FD63D4}"/>
              </a:ext>
            </a:extLst>
          </p:cNvPr>
          <p:cNvSpPr/>
          <p:nvPr/>
        </p:nvSpPr>
        <p:spPr>
          <a:xfrm>
            <a:off x="1552890" y="1776306"/>
            <a:ext cx="30191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基本信息</a:t>
            </a:r>
            <a:endParaRPr lang="zh-CN" altLang="en-US" sz="18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8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985</Words>
  <Application>Microsoft Office PowerPoint</Application>
  <PresentationFormat>全屏显示(16:9)</PresentationFormat>
  <Paragraphs>230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Salesforce Sans</vt:lpstr>
      <vt:lpstr>方正兰亭超细黑简体</vt:lpstr>
      <vt:lpstr>宋体</vt:lpstr>
      <vt:lpstr>微软雅黑</vt:lpstr>
      <vt:lpstr>Arial</vt:lpstr>
      <vt:lpstr>Arial</vt:lpstr>
      <vt:lpstr>Calibri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wen</dc:title>
  <dc:subject>wen</dc:subject>
  <dc:creator>wen</dc:creator>
  <cp:lastModifiedBy>Jason lu</cp:lastModifiedBy>
  <cp:revision>518</cp:revision>
  <dcterms:created xsi:type="dcterms:W3CDTF">2015-12-30T00:59:00Z</dcterms:created>
  <dcterms:modified xsi:type="dcterms:W3CDTF">2020-08-19T04:56:54Z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